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9"/>
  </p:notesMasterIdLst>
  <p:sldIdLst>
    <p:sldId id="256" r:id="rId2"/>
    <p:sldId id="469" r:id="rId3"/>
    <p:sldId id="389" r:id="rId4"/>
    <p:sldId id="391" r:id="rId5"/>
    <p:sldId id="392" r:id="rId6"/>
    <p:sldId id="388" r:id="rId7"/>
    <p:sldId id="386" r:id="rId8"/>
    <p:sldId id="393" r:id="rId9"/>
    <p:sldId id="394" r:id="rId10"/>
    <p:sldId id="395" r:id="rId11"/>
    <p:sldId id="396" r:id="rId12"/>
    <p:sldId id="397" r:id="rId13"/>
    <p:sldId id="401" r:id="rId14"/>
    <p:sldId id="402" r:id="rId15"/>
    <p:sldId id="404" r:id="rId16"/>
    <p:sldId id="403" r:id="rId17"/>
    <p:sldId id="470" r:id="rId18"/>
    <p:sldId id="566" r:id="rId19"/>
    <p:sldId id="567" r:id="rId20"/>
    <p:sldId id="568" r:id="rId21"/>
    <p:sldId id="299" r:id="rId22"/>
    <p:sldId id="426" r:id="rId23"/>
    <p:sldId id="427" r:id="rId24"/>
    <p:sldId id="428" r:id="rId25"/>
    <p:sldId id="429" r:id="rId26"/>
    <p:sldId id="430" r:id="rId27"/>
    <p:sldId id="431" r:id="rId28"/>
    <p:sldId id="432" r:id="rId29"/>
    <p:sldId id="433" r:id="rId30"/>
    <p:sldId id="434" r:id="rId31"/>
    <p:sldId id="435" r:id="rId32"/>
    <p:sldId id="436" r:id="rId33"/>
    <p:sldId id="437" r:id="rId34"/>
    <p:sldId id="259" r:id="rId35"/>
    <p:sldId id="262" r:id="rId36"/>
    <p:sldId id="260" r:id="rId37"/>
    <p:sldId id="263" r:id="rId38"/>
    <p:sldId id="264" r:id="rId39"/>
    <p:sldId id="281" r:id="rId40"/>
    <p:sldId id="341" r:id="rId41"/>
    <p:sldId id="265" r:id="rId42"/>
    <p:sldId id="283" r:id="rId43"/>
    <p:sldId id="266" r:id="rId44"/>
    <p:sldId id="272" r:id="rId45"/>
    <p:sldId id="454" r:id="rId46"/>
    <p:sldId id="533" r:id="rId47"/>
    <p:sldId id="535" r:id="rId48"/>
    <p:sldId id="536" r:id="rId49"/>
    <p:sldId id="356" r:id="rId50"/>
    <p:sldId id="537" r:id="rId51"/>
    <p:sldId id="538" r:id="rId52"/>
    <p:sldId id="551" r:id="rId53"/>
    <p:sldId id="359" r:id="rId54"/>
    <p:sldId id="499" r:id="rId55"/>
    <p:sldId id="302" r:id="rId56"/>
    <p:sldId id="493" r:id="rId57"/>
    <p:sldId id="498" r:id="rId58"/>
    <p:sldId id="495" r:id="rId59"/>
    <p:sldId id="496" r:id="rId60"/>
    <p:sldId id="497" r:id="rId61"/>
    <p:sldId id="355" r:id="rId62"/>
    <p:sldId id="557" r:id="rId63"/>
    <p:sldId id="559" r:id="rId64"/>
    <p:sldId id="561" r:id="rId65"/>
    <p:sldId id="562" r:id="rId66"/>
    <p:sldId id="560" r:id="rId67"/>
    <p:sldId id="275" r:id="rId68"/>
    <p:sldId id="277" r:id="rId69"/>
    <p:sldId id="320" r:id="rId70"/>
    <p:sldId id="576" r:id="rId71"/>
    <p:sldId id="339" r:id="rId72"/>
    <p:sldId id="338" r:id="rId73"/>
    <p:sldId id="553" r:id="rId74"/>
    <p:sldId id="330" r:id="rId75"/>
    <p:sldId id="371" r:id="rId76"/>
    <p:sldId id="313" r:id="rId77"/>
    <p:sldId id="366" r:id="rId78"/>
    <p:sldId id="311" r:id="rId79"/>
    <p:sldId id="368" r:id="rId80"/>
    <p:sldId id="334" r:id="rId81"/>
    <p:sldId id="336" r:id="rId82"/>
    <p:sldId id="331" r:id="rId83"/>
    <p:sldId id="312" r:id="rId84"/>
    <p:sldId id="337" r:id="rId85"/>
    <p:sldId id="558" r:id="rId86"/>
    <p:sldId id="273" r:id="rId87"/>
    <p:sldId id="534" r:id="rId88"/>
    <p:sldId id="540" r:id="rId89"/>
    <p:sldId id="543" r:id="rId90"/>
    <p:sldId id="546" r:id="rId91"/>
    <p:sldId id="545" r:id="rId92"/>
    <p:sldId id="575" r:id="rId93"/>
    <p:sldId id="518" r:id="rId94"/>
    <p:sldId id="572" r:id="rId95"/>
    <p:sldId id="574" r:id="rId96"/>
    <p:sldId id="278" r:id="rId97"/>
    <p:sldId id="285" r:id="rId9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4BAD54D-91EE-ED4C-AC14-44EA5F107056}">
          <p14:sldIdLst>
            <p14:sldId id="256"/>
            <p14:sldId id="469"/>
            <p14:sldId id="389"/>
            <p14:sldId id="391"/>
            <p14:sldId id="392"/>
            <p14:sldId id="388"/>
            <p14:sldId id="386"/>
            <p14:sldId id="393"/>
            <p14:sldId id="394"/>
            <p14:sldId id="395"/>
            <p14:sldId id="396"/>
            <p14:sldId id="397"/>
            <p14:sldId id="401"/>
            <p14:sldId id="402"/>
            <p14:sldId id="404"/>
            <p14:sldId id="403"/>
            <p14:sldId id="470"/>
            <p14:sldId id="566"/>
            <p14:sldId id="567"/>
            <p14:sldId id="568"/>
            <p14:sldId id="299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259"/>
            <p14:sldId id="262"/>
            <p14:sldId id="260"/>
            <p14:sldId id="263"/>
            <p14:sldId id="264"/>
            <p14:sldId id="281"/>
            <p14:sldId id="341"/>
            <p14:sldId id="265"/>
            <p14:sldId id="283"/>
            <p14:sldId id="266"/>
            <p14:sldId id="272"/>
            <p14:sldId id="454"/>
            <p14:sldId id="533"/>
            <p14:sldId id="535"/>
            <p14:sldId id="536"/>
            <p14:sldId id="356"/>
            <p14:sldId id="537"/>
            <p14:sldId id="538"/>
            <p14:sldId id="551"/>
            <p14:sldId id="359"/>
            <p14:sldId id="499"/>
            <p14:sldId id="302"/>
            <p14:sldId id="493"/>
            <p14:sldId id="498"/>
            <p14:sldId id="495"/>
            <p14:sldId id="496"/>
            <p14:sldId id="497"/>
            <p14:sldId id="355"/>
            <p14:sldId id="557"/>
            <p14:sldId id="559"/>
            <p14:sldId id="561"/>
            <p14:sldId id="562"/>
            <p14:sldId id="560"/>
            <p14:sldId id="275"/>
            <p14:sldId id="277"/>
            <p14:sldId id="320"/>
            <p14:sldId id="576"/>
            <p14:sldId id="339"/>
            <p14:sldId id="338"/>
            <p14:sldId id="553"/>
            <p14:sldId id="330"/>
            <p14:sldId id="371"/>
            <p14:sldId id="313"/>
            <p14:sldId id="366"/>
            <p14:sldId id="311"/>
            <p14:sldId id="368"/>
            <p14:sldId id="334"/>
            <p14:sldId id="336"/>
            <p14:sldId id="331"/>
            <p14:sldId id="312"/>
            <p14:sldId id="337"/>
            <p14:sldId id="558"/>
            <p14:sldId id="273"/>
            <p14:sldId id="534"/>
            <p14:sldId id="540"/>
            <p14:sldId id="543"/>
            <p14:sldId id="546"/>
            <p14:sldId id="545"/>
            <p14:sldId id="575"/>
            <p14:sldId id="518"/>
            <p14:sldId id="572"/>
            <p14:sldId id="574"/>
            <p14:sldId id="278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42498-C67E-474B-9BBB-47D6D88F5289}" v="24" dt="2023-07-14T18:23:53.0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53"/>
    <p:restoredTop sz="94305"/>
  </p:normalViewPr>
  <p:slideViewPr>
    <p:cSldViewPr snapToGrid="0" snapToObjects="1">
      <p:cViewPr>
        <p:scale>
          <a:sx n="115" d="100"/>
          <a:sy n="115" d="100"/>
        </p:scale>
        <p:origin x="-6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notesMaster" Target="notesMasters/notesMaster1.xml"/><Relationship Id="rId10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microsoft.com/office/2016/11/relationships/changesInfo" Target="changesInfos/changesInfo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presProps" Target="presProps.xml"/><Relationship Id="rId105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eller, Nicola F" userId="09927a30-f52b-4007-a02a-c051782fbddc" providerId="ADAL" clId="{3E242498-C67E-474B-9BBB-47D6D88F5289}"/>
    <pc:docChg chg="custSel addSld delSld modSld sldOrd modSection">
      <pc:chgData name="Mueller, Nicola F" userId="09927a30-f52b-4007-a02a-c051782fbddc" providerId="ADAL" clId="{3E242498-C67E-474B-9BBB-47D6D88F5289}" dt="2023-07-14T18:25:57.605" v="96" actId="20578"/>
      <pc:docMkLst>
        <pc:docMk/>
      </pc:docMkLst>
      <pc:sldChg chg="addSp delSp modSp mod">
        <pc:chgData name="Mueller, Nicola F" userId="09927a30-f52b-4007-a02a-c051782fbddc" providerId="ADAL" clId="{3E242498-C67E-474B-9BBB-47D6D88F5289}" dt="2023-07-11T17:59:36.139" v="1"/>
        <pc:sldMkLst>
          <pc:docMk/>
          <pc:sldMk cId="3065312308" sldId="256"/>
        </pc:sldMkLst>
        <pc:picChg chg="add mod">
          <ac:chgData name="Mueller, Nicola F" userId="09927a30-f52b-4007-a02a-c051782fbddc" providerId="ADAL" clId="{3E242498-C67E-474B-9BBB-47D6D88F5289}" dt="2023-07-11T17:59:36.139" v="1"/>
          <ac:picMkLst>
            <pc:docMk/>
            <pc:sldMk cId="3065312308" sldId="256"/>
            <ac:picMk id="5" creationId="{18485A8D-202F-B6E0-1A88-0291D63C8030}"/>
          </ac:picMkLst>
        </pc:picChg>
        <pc:picChg chg="del">
          <ac:chgData name="Mueller, Nicola F" userId="09927a30-f52b-4007-a02a-c051782fbddc" providerId="ADAL" clId="{3E242498-C67E-474B-9BBB-47D6D88F5289}" dt="2023-07-11T17:59:35.966" v="0" actId="478"/>
          <ac:picMkLst>
            <pc:docMk/>
            <pc:sldMk cId="3065312308" sldId="256"/>
            <ac:picMk id="9" creationId="{1AFF4F71-3A7E-30BA-5392-2B612B9DEE51}"/>
          </ac:picMkLst>
        </pc:picChg>
      </pc:sldChg>
      <pc:sldChg chg="del">
        <pc:chgData name="Mueller, Nicola F" userId="09927a30-f52b-4007-a02a-c051782fbddc" providerId="ADAL" clId="{3E242498-C67E-474B-9BBB-47D6D88F5289}" dt="2023-07-11T18:00:41.386" v="2" actId="2696"/>
        <pc:sldMkLst>
          <pc:docMk/>
          <pc:sldMk cId="1422572884" sldId="257"/>
        </pc:sldMkLst>
      </pc:sldChg>
      <pc:sldChg chg="del">
        <pc:chgData name="Mueller, Nicola F" userId="09927a30-f52b-4007-a02a-c051782fbddc" providerId="ADAL" clId="{3E242498-C67E-474B-9BBB-47D6D88F5289}" dt="2023-07-11T18:00:41.386" v="2" actId="2696"/>
        <pc:sldMkLst>
          <pc:docMk/>
          <pc:sldMk cId="2512043751" sldId="258"/>
        </pc:sldMkLst>
      </pc:sldChg>
      <pc:sldChg chg="add del">
        <pc:chgData name="Mueller, Nicola F" userId="09927a30-f52b-4007-a02a-c051782fbddc" providerId="ADAL" clId="{3E242498-C67E-474B-9BBB-47D6D88F5289}" dt="2023-07-11T18:04:28.583" v="17"/>
        <pc:sldMkLst>
          <pc:docMk/>
          <pc:sldMk cId="252387937" sldId="273"/>
        </pc:sldMkLst>
      </pc:sldChg>
      <pc:sldChg chg="addSp modSp add mod ord">
        <pc:chgData name="Mueller, Nicola F" userId="09927a30-f52b-4007-a02a-c051782fbddc" providerId="ADAL" clId="{3E242498-C67E-474B-9BBB-47D6D88F5289}" dt="2023-07-14T18:25:57.605" v="96" actId="20578"/>
        <pc:sldMkLst>
          <pc:docMk/>
          <pc:sldMk cId="738190163" sldId="273"/>
        </pc:sldMkLst>
        <pc:spChg chg="add mod">
          <ac:chgData name="Mueller, Nicola F" userId="09927a30-f52b-4007-a02a-c051782fbddc" providerId="ADAL" clId="{3E242498-C67E-474B-9BBB-47D6D88F5289}" dt="2023-07-14T18:25:27.127" v="92" actId="114"/>
          <ac:spMkLst>
            <pc:docMk/>
            <pc:sldMk cId="738190163" sldId="273"/>
            <ac:spMk id="3" creationId="{83CF3B8F-8FAB-D359-D0CD-24F9C9FFDF2C}"/>
          </ac:spMkLst>
        </pc:spChg>
      </pc:sldChg>
      <pc:sldChg chg="del">
        <pc:chgData name="Mueller, Nicola F" userId="09927a30-f52b-4007-a02a-c051782fbddc" providerId="ADAL" clId="{3E242498-C67E-474B-9BBB-47D6D88F5289}" dt="2023-07-11T18:04:23.149" v="15" actId="2696"/>
        <pc:sldMkLst>
          <pc:docMk/>
          <pc:sldMk cId="4241704653" sldId="273"/>
        </pc:sldMkLst>
      </pc:sldChg>
      <pc:sldChg chg="del">
        <pc:chgData name="Mueller, Nicola F" userId="09927a30-f52b-4007-a02a-c051782fbddc" providerId="ADAL" clId="{3E242498-C67E-474B-9BBB-47D6D88F5289}" dt="2023-07-11T18:02:08.459" v="6" actId="2696"/>
        <pc:sldMkLst>
          <pc:docMk/>
          <pc:sldMk cId="4252562579" sldId="282"/>
        </pc:sldMkLst>
      </pc:sldChg>
      <pc:sldChg chg="del">
        <pc:chgData name="Mueller, Nicola F" userId="09927a30-f52b-4007-a02a-c051782fbddc" providerId="ADAL" clId="{3E242498-C67E-474B-9BBB-47D6D88F5289}" dt="2023-07-11T18:04:23.149" v="15" actId="2696"/>
        <pc:sldMkLst>
          <pc:docMk/>
          <pc:sldMk cId="13445177" sldId="284"/>
        </pc:sldMkLst>
      </pc:sldChg>
      <pc:sldChg chg="add del">
        <pc:chgData name="Mueller, Nicola F" userId="09927a30-f52b-4007-a02a-c051782fbddc" providerId="ADAL" clId="{3E242498-C67E-474B-9BBB-47D6D88F5289}" dt="2023-07-14T18:25:39.724" v="93" actId="2696"/>
        <pc:sldMkLst>
          <pc:docMk/>
          <pc:sldMk cId="1028391393" sldId="284"/>
        </pc:sldMkLst>
      </pc:sldChg>
      <pc:sldChg chg="add del">
        <pc:chgData name="Mueller, Nicola F" userId="09927a30-f52b-4007-a02a-c051782fbddc" providerId="ADAL" clId="{3E242498-C67E-474B-9BBB-47D6D88F5289}" dt="2023-07-11T18:04:28.583" v="17"/>
        <pc:sldMkLst>
          <pc:docMk/>
          <pc:sldMk cId="3920333405" sldId="284"/>
        </pc:sldMkLst>
      </pc:sldChg>
      <pc:sldChg chg="del">
        <pc:chgData name="Mueller, Nicola F" userId="09927a30-f52b-4007-a02a-c051782fbddc" providerId="ADAL" clId="{3E242498-C67E-474B-9BBB-47D6D88F5289}" dt="2023-07-11T18:04:20.161" v="14" actId="2696"/>
        <pc:sldMkLst>
          <pc:docMk/>
          <pc:sldMk cId="1567287812" sldId="286"/>
        </pc:sldMkLst>
      </pc:sldChg>
      <pc:sldChg chg="del">
        <pc:chgData name="Mueller, Nicola F" userId="09927a30-f52b-4007-a02a-c051782fbddc" providerId="ADAL" clId="{3E242498-C67E-474B-9BBB-47D6D88F5289}" dt="2023-07-11T18:04:20.161" v="14" actId="2696"/>
        <pc:sldMkLst>
          <pc:docMk/>
          <pc:sldMk cId="705232743" sldId="287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3080922646" sldId="299"/>
        </pc:sldMkLst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3855469671" sldId="302"/>
        </pc:sldMkLst>
      </pc:sldChg>
      <pc:sldChg chg="del">
        <pc:chgData name="Mueller, Nicola F" userId="09927a30-f52b-4007-a02a-c051782fbddc" providerId="ADAL" clId="{3E242498-C67E-474B-9BBB-47D6D88F5289}" dt="2023-07-11T18:03:37.555" v="13" actId="2696"/>
        <pc:sldMkLst>
          <pc:docMk/>
          <pc:sldMk cId="2595248672" sldId="310"/>
        </pc:sldMkLst>
      </pc:sldChg>
      <pc:sldChg chg="del">
        <pc:chgData name="Mueller, Nicola F" userId="09927a30-f52b-4007-a02a-c051782fbddc" providerId="ADAL" clId="{3E242498-C67E-474B-9BBB-47D6D88F5289}" dt="2023-07-11T18:02:22.709" v="9" actId="2696"/>
        <pc:sldMkLst>
          <pc:docMk/>
          <pc:sldMk cId="3269297848" sldId="354"/>
        </pc:sldMkLst>
      </pc:sldChg>
      <pc:sldChg chg="add">
        <pc:chgData name="Mueller, Nicola F" userId="09927a30-f52b-4007-a02a-c051782fbddc" providerId="ADAL" clId="{3E242498-C67E-474B-9BBB-47D6D88F5289}" dt="2023-07-11T18:02:38.369" v="10"/>
        <pc:sldMkLst>
          <pc:docMk/>
          <pc:sldMk cId="2045706085" sldId="355"/>
        </pc:sldMkLst>
      </pc:sldChg>
      <pc:sldChg chg="addSp delSp modSp add del mod">
        <pc:chgData name="Mueller, Nicola F" userId="09927a30-f52b-4007-a02a-c051782fbddc" providerId="ADAL" clId="{3E242498-C67E-474B-9BBB-47D6D88F5289}" dt="2023-07-14T18:22:23.336" v="29"/>
        <pc:sldMkLst>
          <pc:docMk/>
          <pc:sldMk cId="823827830" sldId="356"/>
        </pc:sldMkLst>
        <pc:spChg chg="del">
          <ac:chgData name="Mueller, Nicola F" userId="09927a30-f52b-4007-a02a-c051782fbddc" providerId="ADAL" clId="{3E242498-C67E-474B-9BBB-47D6D88F5289}" dt="2023-07-14T18:22:22.942" v="28" actId="478"/>
          <ac:spMkLst>
            <pc:docMk/>
            <pc:sldMk cId="823827830" sldId="356"/>
            <ac:spMk id="3" creationId="{D88C86CD-C619-6755-4117-AA2F6957646E}"/>
          </ac:spMkLst>
        </pc:spChg>
        <pc:spChg chg="add mod">
          <ac:chgData name="Mueller, Nicola F" userId="09927a30-f52b-4007-a02a-c051782fbddc" providerId="ADAL" clId="{3E242498-C67E-474B-9BBB-47D6D88F5289}" dt="2023-07-14T18:22:23.336" v="29"/>
          <ac:spMkLst>
            <pc:docMk/>
            <pc:sldMk cId="823827830" sldId="356"/>
            <ac:spMk id="4" creationId="{CC6B4F86-8948-4765-8130-F3BECB73CAFA}"/>
          </ac:spMkLst>
        </pc:spChg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3928786319" sldId="359"/>
        </pc:sldMkLst>
      </pc:sldChg>
      <pc:sldChg chg="del">
        <pc:chgData name="Mueller, Nicola F" userId="09927a30-f52b-4007-a02a-c051782fbddc" providerId="ADAL" clId="{3E242498-C67E-474B-9BBB-47D6D88F5289}" dt="2023-07-11T18:02:08.459" v="6" actId="2696"/>
        <pc:sldMkLst>
          <pc:docMk/>
          <pc:sldMk cId="2551257563" sldId="360"/>
        </pc:sldMkLst>
      </pc:sldChg>
      <pc:sldChg chg="del">
        <pc:chgData name="Mueller, Nicola F" userId="09927a30-f52b-4007-a02a-c051782fbddc" providerId="ADAL" clId="{3E242498-C67E-474B-9BBB-47D6D88F5289}" dt="2023-07-11T18:02:08.459" v="6" actId="2696"/>
        <pc:sldMkLst>
          <pc:docMk/>
          <pc:sldMk cId="4134612875" sldId="363"/>
        </pc:sldMkLst>
      </pc:sldChg>
      <pc:sldChg chg="del">
        <pc:chgData name="Mueller, Nicola F" userId="09927a30-f52b-4007-a02a-c051782fbddc" providerId="ADAL" clId="{3E242498-C67E-474B-9BBB-47D6D88F5289}" dt="2023-07-11T18:02:13.407" v="7" actId="2696"/>
        <pc:sldMkLst>
          <pc:docMk/>
          <pc:sldMk cId="900086531" sldId="370"/>
        </pc:sldMkLst>
      </pc:sldChg>
      <pc:sldChg chg="del">
        <pc:chgData name="Mueller, Nicola F" userId="09927a30-f52b-4007-a02a-c051782fbddc" providerId="ADAL" clId="{3E242498-C67E-474B-9BBB-47D6D88F5289}" dt="2023-07-11T18:02:08.459" v="6" actId="2696"/>
        <pc:sldMkLst>
          <pc:docMk/>
          <pc:sldMk cId="578011117" sldId="372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815850923" sldId="386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3107378485" sldId="388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3158079691" sldId="389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3879901805" sldId="391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1693500138" sldId="392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3022670447" sldId="393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3109084787" sldId="394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2854060189" sldId="395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2487706877" sldId="396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374084449" sldId="397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168284011" sldId="401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289026145" sldId="402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2990321748" sldId="403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2473006765" sldId="404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512727795" sldId="426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2806969669" sldId="427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2794535641" sldId="428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4009893274" sldId="429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3301788903" sldId="430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1276550809" sldId="431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194414204" sldId="432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1922628890" sldId="433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2272706986" sldId="434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4032545028" sldId="435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2239260502" sldId="436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2725284508" sldId="437"/>
        </pc:sldMkLst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2421250912" sldId="454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1269009058" sldId="469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797837630" sldId="470"/>
        </pc:sldMkLst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1285351553" sldId="493"/>
        </pc:sldMkLst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3694377704" sldId="495"/>
        </pc:sldMkLst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1073174314" sldId="496"/>
        </pc:sldMkLst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2369899183" sldId="497"/>
        </pc:sldMkLst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516486694" sldId="498"/>
        </pc:sldMkLst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1927193074" sldId="499"/>
        </pc:sldMkLst>
      </pc:sldChg>
      <pc:sldChg chg="addSp delSp modSp add mod">
        <pc:chgData name="Mueller, Nicola F" userId="09927a30-f52b-4007-a02a-c051782fbddc" providerId="ADAL" clId="{3E242498-C67E-474B-9BBB-47D6D88F5289}" dt="2023-07-14T18:23:35.437" v="66"/>
        <pc:sldMkLst>
          <pc:docMk/>
          <pc:sldMk cId="20086761" sldId="518"/>
        </pc:sldMkLst>
        <pc:spChg chg="del">
          <ac:chgData name="Mueller, Nicola F" userId="09927a30-f52b-4007-a02a-c051782fbddc" providerId="ADAL" clId="{3E242498-C67E-474B-9BBB-47D6D88F5289}" dt="2023-07-14T18:23:35.130" v="65" actId="478"/>
          <ac:spMkLst>
            <pc:docMk/>
            <pc:sldMk cId="20086761" sldId="518"/>
            <ac:spMk id="2" creationId="{520482C5-C0FB-9A84-2EAF-62A082968DFA}"/>
          </ac:spMkLst>
        </pc:spChg>
        <pc:spChg chg="add mod">
          <ac:chgData name="Mueller, Nicola F" userId="09927a30-f52b-4007-a02a-c051782fbddc" providerId="ADAL" clId="{3E242498-C67E-474B-9BBB-47D6D88F5289}" dt="2023-07-14T18:23:35.437" v="66"/>
          <ac:spMkLst>
            <pc:docMk/>
            <pc:sldMk cId="20086761" sldId="518"/>
            <ac:spMk id="3" creationId="{FF02B8AF-FEAB-3990-8111-8F818F7CF8ED}"/>
          </ac:spMkLst>
        </pc:spChg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2063388196" sldId="533"/>
        </pc:sldMkLst>
      </pc:sldChg>
      <pc:sldChg chg="addSp delSp modSp add mod">
        <pc:chgData name="Mueller, Nicola F" userId="09927a30-f52b-4007-a02a-c051782fbddc" providerId="ADAL" clId="{3E242498-C67E-474B-9BBB-47D6D88F5289}" dt="2023-07-14T18:22:44.010" v="48" actId="20577"/>
        <pc:sldMkLst>
          <pc:docMk/>
          <pc:sldMk cId="829203798" sldId="534"/>
        </pc:sldMkLst>
        <pc:spChg chg="add mod">
          <ac:chgData name="Mueller, Nicola F" userId="09927a30-f52b-4007-a02a-c051782fbddc" providerId="ADAL" clId="{3E242498-C67E-474B-9BBB-47D6D88F5289}" dt="2023-07-14T18:22:44.010" v="48" actId="20577"/>
          <ac:spMkLst>
            <pc:docMk/>
            <pc:sldMk cId="829203798" sldId="534"/>
            <ac:spMk id="2" creationId="{4197A6A6-0168-E07B-AA91-505311FA8339}"/>
          </ac:spMkLst>
        </pc:spChg>
        <pc:spChg chg="del">
          <ac:chgData name="Mueller, Nicola F" userId="09927a30-f52b-4007-a02a-c051782fbddc" providerId="ADAL" clId="{3E242498-C67E-474B-9BBB-47D6D88F5289}" dt="2023-07-14T18:22:36.599" v="30" actId="478"/>
          <ac:spMkLst>
            <pc:docMk/>
            <pc:sldMk cId="829203798" sldId="534"/>
            <ac:spMk id="9" creationId="{6212EBB4-EE9F-8CCE-5DA9-6DB5CFEBC48E}"/>
          </ac:spMkLst>
        </pc:spChg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1595719029" sldId="535"/>
        </pc:sldMkLst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245624668" sldId="536"/>
        </pc:sldMkLst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2314018073" sldId="537"/>
        </pc:sldMkLst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1348064383" sldId="538"/>
        </pc:sldMkLst>
      </pc:sldChg>
      <pc:sldChg chg="addSp delSp modSp add mod">
        <pc:chgData name="Mueller, Nicola F" userId="09927a30-f52b-4007-a02a-c051782fbddc" providerId="ADAL" clId="{3E242498-C67E-474B-9BBB-47D6D88F5289}" dt="2023-07-14T18:22:50.942" v="50"/>
        <pc:sldMkLst>
          <pc:docMk/>
          <pc:sldMk cId="3653671221" sldId="540"/>
        </pc:sldMkLst>
        <pc:spChg chg="add mod">
          <ac:chgData name="Mueller, Nicola F" userId="09927a30-f52b-4007-a02a-c051782fbddc" providerId="ADAL" clId="{3E242498-C67E-474B-9BBB-47D6D88F5289}" dt="2023-07-14T18:22:50.942" v="50"/>
          <ac:spMkLst>
            <pc:docMk/>
            <pc:sldMk cId="3653671221" sldId="540"/>
            <ac:spMk id="2" creationId="{D6CE69BE-9DC6-37C5-FB2A-961182EBEA7D}"/>
          </ac:spMkLst>
        </pc:spChg>
        <pc:spChg chg="del">
          <ac:chgData name="Mueller, Nicola F" userId="09927a30-f52b-4007-a02a-c051782fbddc" providerId="ADAL" clId="{3E242498-C67E-474B-9BBB-47D6D88F5289}" dt="2023-07-14T18:22:50.651" v="49" actId="478"/>
          <ac:spMkLst>
            <pc:docMk/>
            <pc:sldMk cId="3653671221" sldId="540"/>
            <ac:spMk id="9" creationId="{6212EBB4-EE9F-8CCE-5DA9-6DB5CFEBC48E}"/>
          </ac:spMkLst>
        </pc:spChg>
      </pc:sldChg>
      <pc:sldChg chg="addSp delSp modSp add del mod">
        <pc:chgData name="Mueller, Nicola F" userId="09927a30-f52b-4007-a02a-c051782fbddc" providerId="ADAL" clId="{3E242498-C67E-474B-9BBB-47D6D88F5289}" dt="2023-07-14T18:23:20.868" v="57" actId="2696"/>
        <pc:sldMkLst>
          <pc:docMk/>
          <pc:sldMk cId="2623337466" sldId="541"/>
        </pc:sldMkLst>
        <pc:spChg chg="add mod">
          <ac:chgData name="Mueller, Nicola F" userId="09927a30-f52b-4007-a02a-c051782fbddc" providerId="ADAL" clId="{3E242498-C67E-474B-9BBB-47D6D88F5289}" dt="2023-07-14T18:22:59.112" v="54"/>
          <ac:spMkLst>
            <pc:docMk/>
            <pc:sldMk cId="2623337466" sldId="541"/>
            <ac:spMk id="2" creationId="{F3650FD6-BB3A-409D-5C75-55880400A6FE}"/>
          </ac:spMkLst>
        </pc:spChg>
        <pc:spChg chg="del">
          <ac:chgData name="Mueller, Nicola F" userId="09927a30-f52b-4007-a02a-c051782fbddc" providerId="ADAL" clId="{3E242498-C67E-474B-9BBB-47D6D88F5289}" dt="2023-07-14T18:22:58.708" v="53" actId="478"/>
          <ac:spMkLst>
            <pc:docMk/>
            <pc:sldMk cId="2623337466" sldId="541"/>
            <ac:spMk id="9" creationId="{6212EBB4-EE9F-8CCE-5DA9-6DB5CFEBC48E}"/>
          </ac:spMkLst>
        </pc:spChg>
      </pc:sldChg>
      <pc:sldChg chg="addSp delSp modSp add del mod">
        <pc:chgData name="Mueller, Nicola F" userId="09927a30-f52b-4007-a02a-c051782fbddc" providerId="ADAL" clId="{3E242498-C67E-474B-9BBB-47D6D88F5289}" dt="2023-07-14T18:23:20.892" v="58" actId="2696"/>
        <pc:sldMkLst>
          <pc:docMk/>
          <pc:sldMk cId="2371736615" sldId="542"/>
        </pc:sldMkLst>
        <pc:spChg chg="add mod">
          <ac:chgData name="Mueller, Nicola F" userId="09927a30-f52b-4007-a02a-c051782fbddc" providerId="ADAL" clId="{3E242498-C67E-474B-9BBB-47D6D88F5289}" dt="2023-07-14T18:23:17.009" v="56"/>
          <ac:spMkLst>
            <pc:docMk/>
            <pc:sldMk cId="2371736615" sldId="542"/>
            <ac:spMk id="2" creationId="{27B63706-D077-C5D9-575B-976EBD21743E}"/>
          </ac:spMkLst>
        </pc:spChg>
        <pc:spChg chg="del">
          <ac:chgData name="Mueller, Nicola F" userId="09927a30-f52b-4007-a02a-c051782fbddc" providerId="ADAL" clId="{3E242498-C67E-474B-9BBB-47D6D88F5289}" dt="2023-07-14T18:23:16.662" v="55" actId="478"/>
          <ac:spMkLst>
            <pc:docMk/>
            <pc:sldMk cId="2371736615" sldId="542"/>
            <ac:spMk id="9" creationId="{6212EBB4-EE9F-8CCE-5DA9-6DB5CFEBC48E}"/>
          </ac:spMkLst>
        </pc:spChg>
      </pc:sldChg>
      <pc:sldChg chg="addSp delSp modSp add mod">
        <pc:chgData name="Mueller, Nicola F" userId="09927a30-f52b-4007-a02a-c051782fbddc" providerId="ADAL" clId="{3E242498-C67E-474B-9BBB-47D6D88F5289}" dt="2023-07-14T18:22:55.270" v="52"/>
        <pc:sldMkLst>
          <pc:docMk/>
          <pc:sldMk cId="955078795" sldId="543"/>
        </pc:sldMkLst>
        <pc:spChg chg="add mod">
          <ac:chgData name="Mueller, Nicola F" userId="09927a30-f52b-4007-a02a-c051782fbddc" providerId="ADAL" clId="{3E242498-C67E-474B-9BBB-47D6D88F5289}" dt="2023-07-14T18:22:55.270" v="52"/>
          <ac:spMkLst>
            <pc:docMk/>
            <pc:sldMk cId="955078795" sldId="543"/>
            <ac:spMk id="2" creationId="{656F3841-E1A1-648D-4130-0F8BB4D6ECE1}"/>
          </ac:spMkLst>
        </pc:spChg>
        <pc:spChg chg="del">
          <ac:chgData name="Mueller, Nicola F" userId="09927a30-f52b-4007-a02a-c051782fbddc" providerId="ADAL" clId="{3E242498-C67E-474B-9BBB-47D6D88F5289}" dt="2023-07-14T18:22:55.020" v="51" actId="478"/>
          <ac:spMkLst>
            <pc:docMk/>
            <pc:sldMk cId="955078795" sldId="543"/>
            <ac:spMk id="9" creationId="{6212EBB4-EE9F-8CCE-5DA9-6DB5CFEBC48E}"/>
          </ac:spMkLst>
        </pc:spChg>
      </pc:sldChg>
      <pc:sldChg chg="addSp delSp modSp add mod">
        <pc:chgData name="Mueller, Nicola F" userId="09927a30-f52b-4007-a02a-c051782fbddc" providerId="ADAL" clId="{3E242498-C67E-474B-9BBB-47D6D88F5289}" dt="2023-07-14T18:23:28.852" v="62"/>
        <pc:sldMkLst>
          <pc:docMk/>
          <pc:sldMk cId="222490396" sldId="545"/>
        </pc:sldMkLst>
        <pc:spChg chg="add mod">
          <ac:chgData name="Mueller, Nicola F" userId="09927a30-f52b-4007-a02a-c051782fbddc" providerId="ADAL" clId="{3E242498-C67E-474B-9BBB-47D6D88F5289}" dt="2023-07-14T18:23:28.852" v="62"/>
          <ac:spMkLst>
            <pc:docMk/>
            <pc:sldMk cId="222490396" sldId="545"/>
            <ac:spMk id="2" creationId="{830CF84E-9A5E-8198-C320-385E710EF247}"/>
          </ac:spMkLst>
        </pc:spChg>
        <pc:spChg chg="del">
          <ac:chgData name="Mueller, Nicola F" userId="09927a30-f52b-4007-a02a-c051782fbddc" providerId="ADAL" clId="{3E242498-C67E-474B-9BBB-47D6D88F5289}" dt="2023-07-14T18:23:28.591" v="61" actId="478"/>
          <ac:spMkLst>
            <pc:docMk/>
            <pc:sldMk cId="222490396" sldId="545"/>
            <ac:spMk id="9" creationId="{6212EBB4-EE9F-8CCE-5DA9-6DB5CFEBC48E}"/>
          </ac:spMkLst>
        </pc:spChg>
      </pc:sldChg>
      <pc:sldChg chg="addSp delSp modSp add mod">
        <pc:chgData name="Mueller, Nicola F" userId="09927a30-f52b-4007-a02a-c051782fbddc" providerId="ADAL" clId="{3E242498-C67E-474B-9BBB-47D6D88F5289}" dt="2023-07-14T18:23:25.217" v="60"/>
        <pc:sldMkLst>
          <pc:docMk/>
          <pc:sldMk cId="3066157671" sldId="546"/>
        </pc:sldMkLst>
        <pc:spChg chg="del">
          <ac:chgData name="Mueller, Nicola F" userId="09927a30-f52b-4007-a02a-c051782fbddc" providerId="ADAL" clId="{3E242498-C67E-474B-9BBB-47D6D88F5289}" dt="2023-07-14T18:23:24.920" v="59" actId="478"/>
          <ac:spMkLst>
            <pc:docMk/>
            <pc:sldMk cId="3066157671" sldId="546"/>
            <ac:spMk id="2" creationId="{520482C5-C0FB-9A84-2EAF-62A082968DFA}"/>
          </ac:spMkLst>
        </pc:spChg>
        <pc:spChg chg="add mod">
          <ac:chgData name="Mueller, Nicola F" userId="09927a30-f52b-4007-a02a-c051782fbddc" providerId="ADAL" clId="{3E242498-C67E-474B-9BBB-47D6D88F5289}" dt="2023-07-14T18:23:25.217" v="60"/>
          <ac:spMkLst>
            <pc:docMk/>
            <pc:sldMk cId="3066157671" sldId="546"/>
            <ac:spMk id="3" creationId="{9AF417E7-A337-DC4E-73F5-7C856AE269B9}"/>
          </ac:spMkLst>
        </pc:spChg>
      </pc:sldChg>
      <pc:sldChg chg="add del">
        <pc:chgData name="Mueller, Nicola F" userId="09927a30-f52b-4007-a02a-c051782fbddc" providerId="ADAL" clId="{3E242498-C67E-474B-9BBB-47D6D88F5289}" dt="2023-07-11T18:02:15.255" v="8"/>
        <pc:sldMkLst>
          <pc:docMk/>
          <pc:sldMk cId="610750899" sldId="551"/>
        </pc:sldMkLst>
      </pc:sldChg>
      <pc:sldChg chg="add">
        <pc:chgData name="Mueller, Nicola F" userId="09927a30-f52b-4007-a02a-c051782fbddc" providerId="ADAL" clId="{3E242498-C67E-474B-9BBB-47D6D88F5289}" dt="2023-07-11T18:03:35.877" v="12"/>
        <pc:sldMkLst>
          <pc:docMk/>
          <pc:sldMk cId="2939723958" sldId="553"/>
        </pc:sldMkLst>
      </pc:sldChg>
      <pc:sldChg chg="add">
        <pc:chgData name="Mueller, Nicola F" userId="09927a30-f52b-4007-a02a-c051782fbddc" providerId="ADAL" clId="{3E242498-C67E-474B-9BBB-47D6D88F5289}" dt="2023-07-11T18:02:38.369" v="10"/>
        <pc:sldMkLst>
          <pc:docMk/>
          <pc:sldMk cId="4277727718" sldId="557"/>
        </pc:sldMkLst>
      </pc:sldChg>
      <pc:sldChg chg="add">
        <pc:chgData name="Mueller, Nicola F" userId="09927a30-f52b-4007-a02a-c051782fbddc" providerId="ADAL" clId="{3E242498-C67E-474B-9BBB-47D6D88F5289}" dt="2023-07-11T18:03:21.069" v="11"/>
        <pc:sldMkLst>
          <pc:docMk/>
          <pc:sldMk cId="601073783" sldId="558"/>
        </pc:sldMkLst>
      </pc:sldChg>
      <pc:sldChg chg="add">
        <pc:chgData name="Mueller, Nicola F" userId="09927a30-f52b-4007-a02a-c051782fbddc" providerId="ADAL" clId="{3E242498-C67E-474B-9BBB-47D6D88F5289}" dt="2023-07-11T18:02:38.369" v="10"/>
        <pc:sldMkLst>
          <pc:docMk/>
          <pc:sldMk cId="565432727" sldId="559"/>
        </pc:sldMkLst>
      </pc:sldChg>
      <pc:sldChg chg="add">
        <pc:chgData name="Mueller, Nicola F" userId="09927a30-f52b-4007-a02a-c051782fbddc" providerId="ADAL" clId="{3E242498-C67E-474B-9BBB-47D6D88F5289}" dt="2023-07-11T18:02:38.369" v="10"/>
        <pc:sldMkLst>
          <pc:docMk/>
          <pc:sldMk cId="3478113485" sldId="560"/>
        </pc:sldMkLst>
      </pc:sldChg>
      <pc:sldChg chg="add">
        <pc:chgData name="Mueller, Nicola F" userId="09927a30-f52b-4007-a02a-c051782fbddc" providerId="ADAL" clId="{3E242498-C67E-474B-9BBB-47D6D88F5289}" dt="2023-07-11T18:02:38.369" v="10"/>
        <pc:sldMkLst>
          <pc:docMk/>
          <pc:sldMk cId="3708342473" sldId="561"/>
        </pc:sldMkLst>
      </pc:sldChg>
      <pc:sldChg chg="add">
        <pc:chgData name="Mueller, Nicola F" userId="09927a30-f52b-4007-a02a-c051782fbddc" providerId="ADAL" clId="{3E242498-C67E-474B-9BBB-47D6D88F5289}" dt="2023-07-11T18:02:38.369" v="10"/>
        <pc:sldMkLst>
          <pc:docMk/>
          <pc:sldMk cId="10664153" sldId="562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1616001953" sldId="566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996221492" sldId="567"/>
        </pc:sldMkLst>
      </pc:sldChg>
      <pc:sldChg chg="add">
        <pc:chgData name="Mueller, Nicola F" userId="09927a30-f52b-4007-a02a-c051782fbddc" providerId="ADAL" clId="{3E242498-C67E-474B-9BBB-47D6D88F5289}" dt="2023-07-11T18:00:43.403" v="3"/>
        <pc:sldMkLst>
          <pc:docMk/>
          <pc:sldMk cId="472005236" sldId="568"/>
        </pc:sldMkLst>
      </pc:sldChg>
      <pc:sldChg chg="add del">
        <pc:chgData name="Mueller, Nicola F" userId="09927a30-f52b-4007-a02a-c051782fbddc" providerId="ADAL" clId="{3E242498-C67E-474B-9BBB-47D6D88F5289}" dt="2023-07-11T18:01:59.314" v="5"/>
        <pc:sldMkLst>
          <pc:docMk/>
          <pc:sldMk cId="3799991204" sldId="569"/>
        </pc:sldMkLst>
      </pc:sldChg>
      <pc:sldChg chg="addSp delSp modSp add mod">
        <pc:chgData name="Mueller, Nicola F" userId="09927a30-f52b-4007-a02a-c051782fbddc" providerId="ADAL" clId="{3E242498-C67E-474B-9BBB-47D6D88F5289}" dt="2023-07-14T18:23:38.779" v="68"/>
        <pc:sldMkLst>
          <pc:docMk/>
          <pc:sldMk cId="1783527640" sldId="572"/>
        </pc:sldMkLst>
        <pc:spChg chg="del">
          <ac:chgData name="Mueller, Nicola F" userId="09927a30-f52b-4007-a02a-c051782fbddc" providerId="ADAL" clId="{3E242498-C67E-474B-9BBB-47D6D88F5289}" dt="2023-07-14T18:23:38.540" v="67" actId="478"/>
          <ac:spMkLst>
            <pc:docMk/>
            <pc:sldMk cId="1783527640" sldId="572"/>
            <ac:spMk id="2" creationId="{520482C5-C0FB-9A84-2EAF-62A082968DFA}"/>
          </ac:spMkLst>
        </pc:spChg>
        <pc:spChg chg="add mod">
          <ac:chgData name="Mueller, Nicola F" userId="09927a30-f52b-4007-a02a-c051782fbddc" providerId="ADAL" clId="{3E242498-C67E-474B-9BBB-47D6D88F5289}" dt="2023-07-14T18:23:38.779" v="68"/>
          <ac:spMkLst>
            <pc:docMk/>
            <pc:sldMk cId="1783527640" sldId="572"/>
            <ac:spMk id="5" creationId="{F909EA97-5030-55AD-B284-6A7F93F7252A}"/>
          </ac:spMkLst>
        </pc:spChg>
      </pc:sldChg>
      <pc:sldChg chg="modSp add del mod">
        <pc:chgData name="Mueller, Nicola F" userId="09927a30-f52b-4007-a02a-c051782fbddc" providerId="ADAL" clId="{3E242498-C67E-474B-9BBB-47D6D88F5289}" dt="2023-07-14T18:23:43.739" v="70" actId="2696"/>
        <pc:sldMkLst>
          <pc:docMk/>
          <pc:sldMk cId="1678380022" sldId="573"/>
        </pc:sldMkLst>
        <pc:spChg chg="mod">
          <ac:chgData name="Mueller, Nicola F" userId="09927a30-f52b-4007-a02a-c051782fbddc" providerId="ADAL" clId="{3E242498-C67E-474B-9BBB-47D6D88F5289}" dt="2023-07-14T18:23:42.877" v="69" actId="20577"/>
          <ac:spMkLst>
            <pc:docMk/>
            <pc:sldMk cId="1678380022" sldId="573"/>
            <ac:spMk id="2" creationId="{520482C5-C0FB-9A84-2EAF-62A082968DFA}"/>
          </ac:spMkLst>
        </pc:spChg>
      </pc:sldChg>
      <pc:sldChg chg="add">
        <pc:chgData name="Mueller, Nicola F" userId="09927a30-f52b-4007-a02a-c051782fbddc" providerId="ADAL" clId="{3E242498-C67E-474B-9BBB-47D6D88F5289}" dt="2023-07-11T18:03:21.069" v="11"/>
        <pc:sldMkLst>
          <pc:docMk/>
          <pc:sldMk cId="1241092844" sldId="574"/>
        </pc:sldMkLst>
      </pc:sldChg>
      <pc:sldChg chg="addSp delSp modSp add mod">
        <pc:chgData name="Mueller, Nicola F" userId="09927a30-f52b-4007-a02a-c051782fbddc" providerId="ADAL" clId="{3E242498-C67E-474B-9BBB-47D6D88F5289}" dt="2023-07-14T18:23:32.676" v="64"/>
        <pc:sldMkLst>
          <pc:docMk/>
          <pc:sldMk cId="1050009596" sldId="575"/>
        </pc:sldMkLst>
        <pc:spChg chg="add mod">
          <ac:chgData name="Mueller, Nicola F" userId="09927a30-f52b-4007-a02a-c051782fbddc" providerId="ADAL" clId="{3E242498-C67E-474B-9BBB-47D6D88F5289}" dt="2023-07-14T18:23:32.676" v="64"/>
          <ac:spMkLst>
            <pc:docMk/>
            <pc:sldMk cId="1050009596" sldId="575"/>
            <ac:spMk id="6" creationId="{0D808484-8225-F097-7335-2E530717242B}"/>
          </ac:spMkLst>
        </pc:spChg>
        <pc:spChg chg="del">
          <ac:chgData name="Mueller, Nicola F" userId="09927a30-f52b-4007-a02a-c051782fbddc" providerId="ADAL" clId="{3E242498-C67E-474B-9BBB-47D6D88F5289}" dt="2023-07-14T18:23:32.433" v="63" actId="478"/>
          <ac:spMkLst>
            <pc:docMk/>
            <pc:sldMk cId="1050009596" sldId="575"/>
            <ac:spMk id="9" creationId="{6212EBB4-EE9F-8CCE-5DA9-6DB5CFEBC48E}"/>
          </ac:spMkLst>
        </pc:spChg>
        <pc:picChg chg="add mod">
          <ac:chgData name="Mueller, Nicola F" userId="09927a30-f52b-4007-a02a-c051782fbddc" providerId="ADAL" clId="{3E242498-C67E-474B-9BBB-47D6D88F5289}" dt="2023-07-14T18:21:52.826" v="27" actId="1076"/>
          <ac:picMkLst>
            <pc:docMk/>
            <pc:sldMk cId="1050009596" sldId="575"/>
            <ac:picMk id="3" creationId="{7943047B-6EF4-9D50-3721-B4D244ECF01E}"/>
          </ac:picMkLst>
        </pc:picChg>
        <pc:picChg chg="del">
          <ac:chgData name="Mueller, Nicola F" userId="09927a30-f52b-4007-a02a-c051782fbddc" providerId="ADAL" clId="{3E242498-C67E-474B-9BBB-47D6D88F5289}" dt="2023-07-14T18:21:29.509" v="19" actId="478"/>
          <ac:picMkLst>
            <pc:docMk/>
            <pc:sldMk cId="1050009596" sldId="575"/>
            <ac:picMk id="5" creationId="{4081086F-19BE-8A4D-1032-C15C55EC173F}"/>
          </ac:picMkLst>
        </pc:picChg>
      </pc:sldChg>
    </pc:docChg>
  </pc:docChgLst>
</pc:chgInfo>
</file>

<file path=ppt/media/image18.png>
</file>

<file path=ppt/media/image20.jpeg>
</file>

<file path=ppt/media/image21.jpeg>
</file>

<file path=ppt/media/image23.jpeg>
</file>

<file path=ppt/media/image24.jpeg>
</file>

<file path=ppt/media/image25.png>
</file>

<file path=ppt/media/image26.jpeg>
</file>

<file path=ppt/media/image28.jpeg>
</file>

<file path=ppt/media/image29.png>
</file>

<file path=ppt/media/image32.jpeg>
</file>

<file path=ppt/media/image33.png>
</file>

<file path=ppt/media/image34.jpeg>
</file>

<file path=ppt/media/image39.png>
</file>

<file path=ppt/media/image43.jpeg>
</file>

<file path=ppt/media/image44.jpeg>
</file>

<file path=ppt/media/image45.png>
</file>

<file path=ppt/media/image46.png>
</file>

<file path=ppt/media/image47.png>
</file>

<file path=ppt/media/image49.png>
</file>

<file path=ppt/media/image57.png>
</file>

<file path=ppt/media/image6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B813C-1505-AF42-8F33-B63B902FA698}" type="datetimeFigureOut">
              <a:rPr lang="en-US" smtClean="0"/>
              <a:t>7/22/24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51E07-10EA-3C4F-96D5-854F65AB3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82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89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7062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be able to infer reassortment networks, we have to be able to characterize the posterior distribution of reassortment networks, evolution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025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3224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00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6143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7658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128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824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958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Genome of influenza is build up by several spatially separated segments.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Each segment code for one or more Proteins.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Proteins have different functions, HA NA antigens, cell binding.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7C0EF-FDDD-4942-9428-1A85DC38ECD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15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4598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processes that can mix genetic material from different parental lineages is called reassortment.</a:t>
            </a:r>
          </a:p>
          <a:p>
            <a:r>
              <a:rPr lang="en-US" dirty="0"/>
              <a:t>The genome of influenza viruses is organized in separate segments</a:t>
            </a:r>
          </a:p>
          <a:p>
            <a:r>
              <a:rPr lang="en-US" dirty="0"/>
              <a:t>Upon co-infection of a cell, the cell starts producing new influenza viruses. </a:t>
            </a:r>
          </a:p>
          <a:p>
            <a:r>
              <a:rPr lang="en-US" dirty="0"/>
              <a:t>But the genomic segments of these viruses can originate from either parental lineage, allowing for new combinations of segments to emerge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6087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Between different subtypes, this process can play an important role in generating novel influenza variants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Example 2009 influenza A/H1N1 pandemic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PB1 from human H3N2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HA, NP and NS from swine viruses descended from p1918 like H1N1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Reassortment allows viruses to make big jumps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17C0EF-FDDD-4942-9428-1A85DC38ECD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957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165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3313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540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9296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Since we infer actual networks, we can also check to see if there are particular parts of these networks where reassortment rates are elevated.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we find is that for most human influenza viruses, there is evidence that reassortment events occur more often on lineages that are more likely to persist for a long time, suggesting a fitness benefit to reassortment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1548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Since we infer actual networks, we can also check to see if there are particular parts of these networks where reassortment rates are elevated.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we find is that for most human influenza viruses, there is evidence that reassortment events occur more often on lineages that are more likely to persist for a long time, suggesting a fitness benefit to reassortment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8411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380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3629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8055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27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002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latin typeface="Helvetica" pitchFamily="2" charset="0"/>
              </a:rPr>
              <a:t>Some RNA viruses, including coronaviruses, can recombine in a process called template switching.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latin typeface="Helvetica" pitchFamily="2" charset="0"/>
              </a:rPr>
              <a:t>Viruses produced in this process can carry information about different evolutionary histories and therefore phylogenetic trees on different parts of the genome.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latin typeface="Helvetica" pitchFamily="2" charset="0"/>
              </a:rPr>
              <a:t>As soon as there is recombination in my sequence alignment, this also means that I can no longer use the standard toolbox of phylogenetic and phylodynamic methods to study, for example, SARS-CoV-2.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latin typeface="Helvetica" pitchFamily="2" charset="0"/>
              </a:rPr>
              <a:t>This means that we again need some model to account for this process.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49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again need three things.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need to allow for sampling events, that is pathogens being isolated and sequenced.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need to allow for coalescent events that denote when two pathogens last shared a common ancestor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And we need to allow for recombination events where one one side of a recombination breakpoint, the genome codes for one evolutionary history and on the other side for another history.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Using this simple coalescent with recombination model, alongside a quite complex Bayesian inference framework, allows us to infer recombination networks of coronaviruses.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5753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79621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can then use the coalescent with recombination to infer the evolutionary history of SARS-like viruses.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Each vertical line and green dot denotes a different recombination event.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we can see here is that recombination plays an crucial role in shaping the evolution of SARS-like viruses.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what way exactly is unclear, but there are definitely a lot of those recombination events.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can also use this approach to study which are the closest relatives or SARS-CoV-2 that were sequenced.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While RaTG13 in pink is the closest relative to SARS-CoV-2 in terms of sequence identity, RmYN02 in orange shares the most recent common ancestor with SARS-CoV-2.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While recombination shapes the evolution of these viruses in the animal reservoir, we can next check whether this is the case in other host as well.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53281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834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45007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35382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6309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do so, we reconstructed the recombination networks of 4 other coronaviruses.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Mers</a:t>
            </a:r>
            <a:r>
              <a:rPr lang="en-US" dirty="0"/>
              <a:t>, where the main host are camel with occasional spill over into humans and 3 seasonal human </a:t>
            </a:r>
            <a:r>
              <a:rPr lang="en-US" dirty="0" err="1"/>
              <a:t>covoronaviruses</a:t>
            </a:r>
            <a:r>
              <a:rPr lang="en-US" dirty="0"/>
              <a:t>, 229e, oc42 and nl63.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can see that recombination shapes the evolutionary history of these viruses.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fact, if we look at these rates of recombination, we find that they are quite comparable to reassortment rates in influenza viruses.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9982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principle of tree priors is the following. Here, I show three different trees that were simulated under different models. On the left-hand side, I had a constant number of infected individuals over time. In the middle, I show a tree where the number of infected individuals was growing exponentially over time, and on the right-hand side where there was population structure, for example, caused by an infectious disease being spread between different locations.</a:t>
            </a:r>
          </a:p>
          <a:p>
            <a:endParaRPr lang="en-US" dirty="0"/>
          </a:p>
          <a:p>
            <a:r>
              <a:rPr lang="en-US" dirty="0"/>
              <a:t>What you can see is the branching patterns look very different between the different scenarios. For example, in the middle, we have a lot more branching or coalescent events in the past </a:t>
            </a:r>
          </a:p>
          <a:p>
            <a:r>
              <a:rPr lang="en-US" dirty="0"/>
              <a:t>Tree priors allow us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451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76129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35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10938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38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59702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38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69744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38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3530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60465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38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4714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38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90394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23042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854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way to do so, is what’s called Bayesian phylogenetics.</a:t>
            </a:r>
          </a:p>
          <a:p>
            <a:r>
              <a:rPr lang="en-US" dirty="0"/>
              <a:t>In Bayesian phylogenetics, we try to infer the phylogenetic tree, how genomes evolve over time, which is this second bit here and how the tree was created.</a:t>
            </a:r>
          </a:p>
          <a:p>
            <a:r>
              <a:rPr lang="en-US" dirty="0"/>
              <a:t>The tree generating process is some model that describes how the tree came to be.</a:t>
            </a:r>
          </a:p>
          <a:p>
            <a:r>
              <a:rPr lang="en-US" dirty="0"/>
              <a:t>The three terms in the back are priors that allow us to input our prior belief in parameters, for example what is a priori by expectation of the rate of evolution of a pathogen.</a:t>
            </a:r>
          </a:p>
          <a:p>
            <a:r>
              <a:rPr lang="en-US" dirty="0"/>
              <a:t>Back to tree priors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47093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42AFE-03F1-5547-83CE-7FD15ADA0013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877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way to do so, is what’s called Bayesian phylogenetics.</a:t>
            </a:r>
          </a:p>
          <a:p>
            <a:r>
              <a:rPr lang="en-US" dirty="0"/>
              <a:t>In Bayesian phylogenetics, we try to infer the phylogenetic tree, how genomes evolve over time, which is this second bit here and how the tree was created.</a:t>
            </a:r>
          </a:p>
          <a:p>
            <a:r>
              <a:rPr lang="en-US" dirty="0"/>
              <a:t>The tree generating process is some model that describes how the tree came to be.</a:t>
            </a:r>
          </a:p>
          <a:p>
            <a:r>
              <a:rPr lang="en-US" dirty="0"/>
              <a:t>The three terms in the back are priors that allow us to input our prior belief in parameters, for example what is a priori by expectation of the rate of evolution of a pathogen.</a:t>
            </a:r>
          </a:p>
          <a:p>
            <a:r>
              <a:rPr lang="en-US" dirty="0"/>
              <a:t>Back to tree priors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478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way to do so, is what’s called Bayesian phylogenetics.</a:t>
            </a:r>
          </a:p>
          <a:p>
            <a:r>
              <a:rPr lang="en-US" dirty="0"/>
              <a:t>In Bayesian phylogenetics, we try to infer the phylogenetic tree, how genomes evolve over time, which is this second bit here and how the tree was created.</a:t>
            </a:r>
          </a:p>
          <a:p>
            <a:r>
              <a:rPr lang="en-US" dirty="0"/>
              <a:t>The tree generating process is some model that describes how the tree came to be.</a:t>
            </a:r>
          </a:p>
          <a:p>
            <a:r>
              <a:rPr lang="en-US" dirty="0"/>
              <a:t>The three terms in the back are priors that allow us to input our prior belief in parameters, for example what is a priori by expectation of the rate of evolution of a pathogen.</a:t>
            </a:r>
          </a:p>
          <a:p>
            <a:r>
              <a:rPr lang="en-US" dirty="0"/>
              <a:t>Back to tree priors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411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053987-4A2A-114B-9D2C-68D4824115D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836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1E07-10EA-3C4F-96D5-854F65AB33A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897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BD2F4-ADB2-7940-8C48-81A6ADD54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05F6C-FF39-C349-8AE6-2F7B5A5C4C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4EC15-BB47-5C42-9CD7-9DFD10AC4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E65C8-4BDA-E742-81D9-83E5DBB1B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EDEE6-6536-EA40-B5A5-C8DFA5968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15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3E0B1-AD4B-F84C-A2F4-4C2DC34D2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1A34B-1697-3840-A0A3-5998BA926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36252-5372-4D47-B6DB-2E18BF4C4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A0345-FD4D-E341-A246-A317B1775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8B5B1-6192-C840-84D5-C358DBA72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0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1DFF0-CBB0-374A-BFDA-D91CC40171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A8E6F-2CA3-A34A-8A3B-DADE8DE05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A11FE-7C49-3748-BE2F-3A92FDB3E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50694-E2CB-5342-A618-A1B4CAC57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AC80A-6B5A-8244-9440-90DE705D3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35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6ED5-09E4-E544-812D-1C903ED9D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370AE-24DB-3E4D-BA36-5AA7EA1A0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45543-6A14-4044-92C1-18C111A18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D764C-6994-C349-8D4E-B25F1B049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CBFE8-6EE4-5645-AB98-63B0F6B78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715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B7E64-B912-0948-AE11-CFD2FD134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EF730-37DE-C249-A8FB-AC6885CFD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CA701-F228-E846-8E42-633529C2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B55C3-22AD-B046-B106-98FD57DC1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3B019-6F5B-2B4B-862C-D256372C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08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06433-94F5-9B48-88B3-C6C3A42B7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225F4-CA7E-B347-A1D8-264D75AA9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8E893-4C30-5149-ABB3-B192CD0E8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6A5DB-9367-F646-882D-87AB01320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0D731-6B73-D544-A3EB-1E8F9698F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65A68-6F3A-F445-905B-E4F5423D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6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C1120-CD2C-E246-A884-F7F05A661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34421-6F07-F74E-9114-4DCEC80E0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917290-A86C-4048-87CF-70535C6DA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4B3251-0177-DC48-823B-42177F076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4EB699-8EAF-8B4F-A792-75B6402F19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54AAC-2E80-D04B-B8C9-FF8E67434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17620-922D-6D46-86B0-E4FAC7727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17BB9D-37C8-0642-A6DC-DCA6704F6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3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8D8E9-074C-8248-B84B-D362D554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8570A3-9929-7740-9026-900BC9BD4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C9A7DD-FA65-5946-89EB-54E287221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45527-E14F-C941-835D-60E352DA6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8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F4A265-EB16-434A-99DD-4D8F355FE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652724-4B77-FD41-8D49-48045EBF9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57259-670B-E849-A698-E41ACD00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5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632EA-7B22-2C4B-B464-4BCF3800E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74914-900E-CB4B-8BD5-13C7D445E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F3BCAA-34AD-624F-8098-DD0BB005E5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08D6C-118E-9044-AD57-E6585ACF9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85E30-031A-944B-A8B2-6BDCFBA83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11816-2419-CC4B-B107-9061A0E9F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7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1288-04A8-D142-9E71-295C8CCD4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3310B1-DAE9-B549-B2E9-C8A51FDD96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13D2D-0B3D-6548-9E1E-4FB5C0FF6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46B371-E971-CE46-8BBF-C159693A5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C0F3D-1305-5E40-8C2D-B3E98BA8F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4CB493-8028-1941-B59F-368853D54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99CDE5-21F9-D241-B32C-AA4467593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3A8D6-1075-E841-AC38-48A8CA62C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84DE8-BBC8-974D-8DEB-21414866E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2829D-0F3A-D541-ADF3-F6FC21265909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F2A78-D2EA-D548-8010-5B628A7A71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B4509-F067-354E-9184-893C84921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24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29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1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1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1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eg"/><Relationship Id="rId4" Type="http://schemas.openxmlformats.org/officeDocument/2006/relationships/image" Target="../media/image31.emf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6.emf"/><Relationship Id="rId4" Type="http://schemas.openxmlformats.org/officeDocument/2006/relationships/image" Target="../media/image65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netics.org/content/155/1/451.short" TargetMode="External"/><Relationship Id="rId2" Type="http://schemas.openxmlformats.org/officeDocument/2006/relationships/hyperlink" Target="https://doi.org/10.1016/0040-5809(83)90013-8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nas.org/content/early/2020/07/02/1918304117" TargetMode="External"/><Relationship Id="rId4" Type="http://schemas.openxmlformats.org/officeDocument/2006/relationships/hyperlink" Target="https://www.genetics.org/content/205/2/85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345D6-2ABF-5F4A-86BA-016E11D4A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7278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Phylodynamics </a:t>
            </a:r>
            <a:r>
              <a:rPr lang="en-US"/>
              <a:t>for recombining </a:t>
            </a:r>
            <a:r>
              <a:rPr lang="en-US" dirty="0"/>
              <a:t>pathogens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B451F-7E1A-604E-8569-A65F7995F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06953"/>
            <a:ext cx="9144000" cy="1655762"/>
          </a:xfrm>
        </p:spPr>
        <p:txBody>
          <a:bodyPr/>
          <a:lstStyle/>
          <a:p>
            <a:r>
              <a:rPr lang="en-US" dirty="0"/>
              <a:t>Inferring phylogenetic networks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3BE2320-AB46-C246-9CC8-82FEF29759F7}"/>
              </a:ext>
            </a:extLst>
          </p:cNvPr>
          <p:cNvSpPr txBox="1">
            <a:spLocks/>
          </p:cNvSpPr>
          <p:nvPr/>
        </p:nvSpPr>
        <p:spPr>
          <a:xfrm>
            <a:off x="1524000" y="3704726"/>
            <a:ext cx="9144000" cy="443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Nicola Felix Müller, PhD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1B2C15F-9715-5941-BE69-9E5711EBC517}"/>
              </a:ext>
            </a:extLst>
          </p:cNvPr>
          <p:cNvSpPr txBox="1">
            <a:spLocks/>
          </p:cNvSpPr>
          <p:nvPr/>
        </p:nvSpPr>
        <p:spPr>
          <a:xfrm>
            <a:off x="1524000" y="4270177"/>
            <a:ext cx="9144000" cy="761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e-mail: </a:t>
            </a:r>
            <a:r>
              <a:rPr lang="en-US" sz="1600" dirty="0" err="1"/>
              <a:t>nicola.mueller@ucsf.edu</a:t>
            </a:r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6531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9C32FDDC-2FDB-3983-8473-660EC5A8E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060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B9EE125B-53D8-EF22-27E1-C8AF25C89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06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A04A493C-F82D-BB03-2217-A285EFB13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84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426BF6-1F31-003B-44A2-42CB0DCB5A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0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84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F60F5A-775D-1901-5927-CF494FFF98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6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E972FC-1A12-1AC4-BAD3-FAFA14E66C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601" y="1945178"/>
            <a:ext cx="12095921" cy="678755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509489D-557A-DBF2-2FC2-E0F6F3083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005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Our data: We know who was infected with which pathogen and sequence and when they were sampled</a:t>
            </a:r>
          </a:p>
        </p:txBody>
      </p:sp>
    </p:spTree>
    <p:extLst>
      <p:ext uri="{BB962C8B-B14F-4D97-AF65-F5344CB8AC3E}">
        <p14:creationId xmlns:p14="http://schemas.microsoft.com/office/powerpoint/2010/main" val="2473006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8122128-2A1A-B27B-BAFD-B8AE3C02C7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87" b="38068"/>
          <a:stretch/>
        </p:blipFill>
        <p:spPr>
          <a:xfrm>
            <a:off x="501316" y="2100890"/>
            <a:ext cx="7041437" cy="420365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DE11159A-A2D5-3503-5C5A-1F22811B2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005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Phylogenetics allows us to infer the shared ancestral history of the different pathogens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8F95496-E45E-C562-58C9-A99215DD442F}"/>
              </a:ext>
            </a:extLst>
          </p:cNvPr>
          <p:cNvCxnSpPr/>
          <p:nvPr/>
        </p:nvCxnSpPr>
        <p:spPr>
          <a:xfrm flipH="1">
            <a:off x="7026442" y="3914274"/>
            <a:ext cx="1138990" cy="0"/>
          </a:xfrm>
          <a:prstGeom prst="straightConnector1">
            <a:avLst/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F5E600B-0A37-0216-BCE8-F6A6B89188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601" y="1945178"/>
            <a:ext cx="12095921" cy="678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321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Phylogenetic trees are formed by population processes and contain information about them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2F2B03A-2ACB-EF48-B8E5-651DAF5E7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53" y="2189019"/>
            <a:ext cx="9312094" cy="3527930"/>
          </a:xfrm>
        </p:spPr>
      </p:pic>
    </p:spTree>
    <p:extLst>
      <p:ext uri="{BB962C8B-B14F-4D97-AF65-F5344CB8AC3E}">
        <p14:creationId xmlns:p14="http://schemas.microsoft.com/office/powerpoint/2010/main" val="797837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71B3D-D7E8-8E4D-A67F-583F506A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005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Bayesian phylogenetics allows us to jointly infer the phylogenetic trees, evolutionary and Demographics models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41E80A-853E-5AC0-D7B6-B53EFD4E9A50}"/>
              </a:ext>
            </a:extLst>
          </p:cNvPr>
          <p:cNvSpPr txBox="1"/>
          <p:nvPr/>
        </p:nvSpPr>
        <p:spPr>
          <a:xfrm>
            <a:off x="6539948" y="6334780"/>
            <a:ext cx="5652052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L. Du Plessis, T. Stadler “Getting to the root of epidemic spread with phylodynamic analysis of genomic data” Trends in Microbiology, 2015</a:t>
            </a:r>
          </a:p>
        </p:txBody>
      </p:sp>
      <p:pic>
        <p:nvPicPr>
          <p:cNvPr id="15" name="Content Placeholder 9">
            <a:extLst>
              <a:ext uri="{FF2B5EF4-FFF2-40B4-BE49-F238E27FC236}">
                <a16:creationId xmlns:a16="http://schemas.microsoft.com/office/drawing/2014/main" id="{46F6F318-58C1-133F-2747-A1CBD47AAA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709815"/>
            <a:ext cx="10490071" cy="87678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6B9FA3A-AD80-1042-B2CC-84F9E10B2C3F}"/>
              </a:ext>
            </a:extLst>
          </p:cNvPr>
          <p:cNvSpPr/>
          <p:nvPr/>
        </p:nvSpPr>
        <p:spPr>
          <a:xfrm>
            <a:off x="3874813" y="4709815"/>
            <a:ext cx="8084958" cy="97221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00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71B3D-D7E8-8E4D-A67F-583F506A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005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Bayesian phylogenetics allows us to jointly infer the phylogenetic trees, evolutionary and Demographics models </a:t>
            </a:r>
          </a:p>
        </p:txBody>
      </p:sp>
      <p:pic>
        <p:nvPicPr>
          <p:cNvPr id="12" name="Content Placeholder 9">
            <a:extLst>
              <a:ext uri="{FF2B5EF4-FFF2-40B4-BE49-F238E27FC236}">
                <a16:creationId xmlns:a16="http://schemas.microsoft.com/office/drawing/2014/main" id="{071AB42A-C681-EA49-AA27-8CA531AAA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709815"/>
            <a:ext cx="10490071" cy="876782"/>
          </a:xfrm>
          <a:prstGeom prst="rect">
            <a:avLst/>
          </a:prstGeom>
        </p:spPr>
      </p:pic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BB3CFD4F-7753-B7CF-DF8B-18E04CA8EC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" t="25143" r="93733" b="25748"/>
          <a:stretch/>
        </p:blipFill>
        <p:spPr>
          <a:xfrm>
            <a:off x="7398729" y="2022962"/>
            <a:ext cx="680226" cy="8767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B33F8B-E8BF-17C0-2E5E-8572EE7288CE}"/>
              </a:ext>
            </a:extLst>
          </p:cNvPr>
          <p:cNvSpPr txBox="1"/>
          <p:nvPr/>
        </p:nvSpPr>
        <p:spPr>
          <a:xfrm>
            <a:off x="1117601" y="2296965"/>
            <a:ext cx="85871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Tree generating models</a:t>
            </a:r>
          </a:p>
          <a:p>
            <a:endParaRPr lang="en-US" b="1" dirty="0">
              <a:latin typeface="Helvetica" pitchFamily="2" charset="0"/>
            </a:endParaRPr>
          </a:p>
          <a:p>
            <a:endParaRPr lang="en-US" b="1" dirty="0">
              <a:latin typeface="Helvetica" pitchFamily="2" charset="0"/>
            </a:endParaRPr>
          </a:p>
          <a:p>
            <a:r>
              <a:rPr lang="en-US" b="1" dirty="0">
                <a:latin typeface="Helvetica" pitchFamily="2" charset="0"/>
              </a:rPr>
              <a:t>Model of sequence evolution</a:t>
            </a:r>
          </a:p>
          <a:p>
            <a:endParaRPr lang="en-US" b="1" dirty="0">
              <a:latin typeface="Helvetica" pitchFamily="2" charset="0"/>
            </a:endParaRPr>
          </a:p>
          <a:p>
            <a:endParaRPr lang="en-US" b="1" dirty="0">
              <a:latin typeface="Helvetica" pitchFamily="2" charset="0"/>
            </a:endParaRPr>
          </a:p>
        </p:txBody>
      </p:sp>
      <p:pic>
        <p:nvPicPr>
          <p:cNvPr id="7" name="Content Placeholder 9">
            <a:extLst>
              <a:ext uri="{FF2B5EF4-FFF2-40B4-BE49-F238E27FC236}">
                <a16:creationId xmlns:a16="http://schemas.microsoft.com/office/drawing/2014/main" id="{02023048-791C-02DA-A032-622A6E2E90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4" t="25143" r="85155" b="25748"/>
          <a:stretch/>
        </p:blipFill>
        <p:spPr>
          <a:xfrm>
            <a:off x="5725908" y="2908206"/>
            <a:ext cx="1628078" cy="876783"/>
          </a:xfrm>
          <a:prstGeom prst="rect">
            <a:avLst/>
          </a:prstGeom>
        </p:spPr>
      </p:pic>
      <p:pic>
        <p:nvPicPr>
          <p:cNvPr id="8" name="Content Placeholder 9">
            <a:extLst>
              <a:ext uri="{FF2B5EF4-FFF2-40B4-BE49-F238E27FC236}">
                <a16:creationId xmlns:a16="http://schemas.microsoft.com/office/drawing/2014/main" id="{0A2BAB39-CBEF-E58E-129D-D45B71CC1B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2" t="25143" r="79509" b="25748"/>
          <a:stretch/>
        </p:blipFill>
        <p:spPr>
          <a:xfrm>
            <a:off x="4739260" y="2012322"/>
            <a:ext cx="1033632" cy="8767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41E80A-853E-5AC0-D7B6-B53EFD4E9A50}"/>
              </a:ext>
            </a:extLst>
          </p:cNvPr>
          <p:cNvSpPr txBox="1"/>
          <p:nvPr/>
        </p:nvSpPr>
        <p:spPr>
          <a:xfrm>
            <a:off x="6539948" y="6334780"/>
            <a:ext cx="5652052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L. Du Plessis, T. Stadler “Getting to the root of epidemic spread with phylodynamic analysis of genomic data” Trends in Microbiology, 2015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333A7D3-C911-D483-99FB-A6E55CA54C65}"/>
              </a:ext>
            </a:extLst>
          </p:cNvPr>
          <p:cNvCxnSpPr/>
          <p:nvPr/>
        </p:nvCxnSpPr>
        <p:spPr>
          <a:xfrm>
            <a:off x="6078052" y="2461354"/>
            <a:ext cx="923791" cy="0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18DE1EF-304A-4155-AFB2-6BE4E8DD90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" t="25143" r="93733" b="25748"/>
          <a:stretch/>
        </p:blipFill>
        <p:spPr>
          <a:xfrm>
            <a:off x="4575850" y="2885469"/>
            <a:ext cx="680226" cy="876783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D61C9A7-0100-E086-8373-8453610A1118}"/>
              </a:ext>
            </a:extLst>
          </p:cNvPr>
          <p:cNvCxnSpPr/>
          <p:nvPr/>
        </p:nvCxnSpPr>
        <p:spPr>
          <a:xfrm>
            <a:off x="7617059" y="3323860"/>
            <a:ext cx="923791" cy="0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Content Placeholder 9">
            <a:extLst>
              <a:ext uri="{FF2B5EF4-FFF2-40B4-BE49-F238E27FC236}">
                <a16:creationId xmlns:a16="http://schemas.microsoft.com/office/drawing/2014/main" id="{AF735B60-E0E8-E3A9-0433-BDFC9C3717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3" t="24925" r="73168" b="19627"/>
          <a:stretch/>
        </p:blipFill>
        <p:spPr>
          <a:xfrm>
            <a:off x="8803923" y="2821230"/>
            <a:ext cx="972456" cy="1050734"/>
          </a:xfrm>
          <a:prstGeom prst="rect">
            <a:avLst/>
          </a:prstGeom>
        </p:spPr>
      </p:pic>
      <p:sp>
        <p:nvSpPr>
          <p:cNvPr id="14" name="Plus 13">
            <a:extLst>
              <a:ext uri="{FF2B5EF4-FFF2-40B4-BE49-F238E27FC236}">
                <a16:creationId xmlns:a16="http://schemas.microsoft.com/office/drawing/2014/main" id="{1CDD76AA-17FB-2E61-EFFB-5BDCEDE1E355}"/>
              </a:ext>
            </a:extLst>
          </p:cNvPr>
          <p:cNvSpPr/>
          <p:nvPr/>
        </p:nvSpPr>
        <p:spPr>
          <a:xfrm>
            <a:off x="5297817" y="3239988"/>
            <a:ext cx="330035" cy="276628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3FF35A-2DB5-D771-142D-AF43928D1023}"/>
              </a:ext>
            </a:extLst>
          </p:cNvPr>
          <p:cNvSpPr/>
          <p:nvPr/>
        </p:nvSpPr>
        <p:spPr>
          <a:xfrm>
            <a:off x="943429" y="2899745"/>
            <a:ext cx="9187542" cy="97221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F201C40-7F6F-325E-BB11-CEBC9DD9B9FA}"/>
              </a:ext>
            </a:extLst>
          </p:cNvPr>
          <p:cNvSpPr/>
          <p:nvPr/>
        </p:nvSpPr>
        <p:spPr>
          <a:xfrm>
            <a:off x="4368299" y="4136730"/>
            <a:ext cx="2395358" cy="97221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DD064BF-C83C-2AE5-35F4-864AFF41130F}"/>
              </a:ext>
            </a:extLst>
          </p:cNvPr>
          <p:cNvSpPr/>
          <p:nvPr/>
        </p:nvSpPr>
        <p:spPr>
          <a:xfrm>
            <a:off x="9365974" y="4110601"/>
            <a:ext cx="2395358" cy="97221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B5EBD51-E98E-37AE-287E-CFC5004AD517}"/>
              </a:ext>
            </a:extLst>
          </p:cNvPr>
          <p:cNvSpPr/>
          <p:nvPr/>
        </p:nvSpPr>
        <p:spPr>
          <a:xfrm>
            <a:off x="6458685" y="5230479"/>
            <a:ext cx="2395358" cy="97221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22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884B96-C3E1-91E0-DC59-28F8E324E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090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71B3D-D7E8-8E4D-A67F-583F506A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005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Bayesian phylogenetics allows us to jointly infer the phylogenetic trees, evolutionary and Demographics models </a:t>
            </a:r>
          </a:p>
        </p:txBody>
      </p:sp>
      <p:pic>
        <p:nvPicPr>
          <p:cNvPr id="12" name="Content Placeholder 9">
            <a:extLst>
              <a:ext uri="{FF2B5EF4-FFF2-40B4-BE49-F238E27FC236}">
                <a16:creationId xmlns:a16="http://schemas.microsoft.com/office/drawing/2014/main" id="{071AB42A-C681-EA49-AA27-8CA531AAA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709815"/>
            <a:ext cx="10490071" cy="876782"/>
          </a:xfrm>
          <a:prstGeom prst="rect">
            <a:avLst/>
          </a:prstGeom>
        </p:spPr>
      </p:pic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BB3CFD4F-7753-B7CF-DF8B-18E04CA8EC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" t="25143" r="93733" b="25748"/>
          <a:stretch/>
        </p:blipFill>
        <p:spPr>
          <a:xfrm>
            <a:off x="7398729" y="2022962"/>
            <a:ext cx="680226" cy="8767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B33F8B-E8BF-17C0-2E5E-8572EE7288CE}"/>
              </a:ext>
            </a:extLst>
          </p:cNvPr>
          <p:cNvSpPr txBox="1"/>
          <p:nvPr/>
        </p:nvSpPr>
        <p:spPr>
          <a:xfrm>
            <a:off x="1117601" y="2296965"/>
            <a:ext cx="85871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Tree generating models</a:t>
            </a:r>
          </a:p>
          <a:p>
            <a:endParaRPr lang="en-US" b="1" dirty="0">
              <a:latin typeface="Helvetica" pitchFamily="2" charset="0"/>
            </a:endParaRPr>
          </a:p>
          <a:p>
            <a:endParaRPr lang="en-US" b="1" dirty="0">
              <a:latin typeface="Helvetica" pitchFamily="2" charset="0"/>
            </a:endParaRPr>
          </a:p>
          <a:p>
            <a:r>
              <a:rPr lang="en-US" b="1" dirty="0">
                <a:latin typeface="Helvetica" pitchFamily="2" charset="0"/>
              </a:rPr>
              <a:t>Model of sequence evolution</a:t>
            </a:r>
          </a:p>
          <a:p>
            <a:endParaRPr lang="en-US" b="1" dirty="0">
              <a:latin typeface="Helvetica" pitchFamily="2" charset="0"/>
            </a:endParaRPr>
          </a:p>
          <a:p>
            <a:endParaRPr lang="en-US" b="1" dirty="0">
              <a:latin typeface="Helvetica" pitchFamily="2" charset="0"/>
            </a:endParaRPr>
          </a:p>
        </p:txBody>
      </p:sp>
      <p:pic>
        <p:nvPicPr>
          <p:cNvPr id="7" name="Content Placeholder 9">
            <a:extLst>
              <a:ext uri="{FF2B5EF4-FFF2-40B4-BE49-F238E27FC236}">
                <a16:creationId xmlns:a16="http://schemas.microsoft.com/office/drawing/2014/main" id="{02023048-791C-02DA-A032-622A6E2E90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4" t="25143" r="85155" b="25748"/>
          <a:stretch/>
        </p:blipFill>
        <p:spPr>
          <a:xfrm>
            <a:off x="5725908" y="2908206"/>
            <a:ext cx="1628078" cy="876783"/>
          </a:xfrm>
          <a:prstGeom prst="rect">
            <a:avLst/>
          </a:prstGeom>
        </p:spPr>
      </p:pic>
      <p:pic>
        <p:nvPicPr>
          <p:cNvPr id="8" name="Content Placeholder 9">
            <a:extLst>
              <a:ext uri="{FF2B5EF4-FFF2-40B4-BE49-F238E27FC236}">
                <a16:creationId xmlns:a16="http://schemas.microsoft.com/office/drawing/2014/main" id="{0A2BAB39-CBEF-E58E-129D-D45B71CC1B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2" t="25143" r="79509" b="25748"/>
          <a:stretch/>
        </p:blipFill>
        <p:spPr>
          <a:xfrm>
            <a:off x="4739260" y="2012322"/>
            <a:ext cx="1033632" cy="8767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41E80A-853E-5AC0-D7B6-B53EFD4E9A50}"/>
              </a:ext>
            </a:extLst>
          </p:cNvPr>
          <p:cNvSpPr txBox="1"/>
          <p:nvPr/>
        </p:nvSpPr>
        <p:spPr>
          <a:xfrm>
            <a:off x="6539948" y="6334780"/>
            <a:ext cx="5652052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L. Du Plessis, T. Stadler “Getting to the root of epidemic spread with phylodynamic analysis of genomic data” Trends in Microbiology, 2015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333A7D3-C911-D483-99FB-A6E55CA54C65}"/>
              </a:ext>
            </a:extLst>
          </p:cNvPr>
          <p:cNvCxnSpPr/>
          <p:nvPr/>
        </p:nvCxnSpPr>
        <p:spPr>
          <a:xfrm>
            <a:off x="6078052" y="2461354"/>
            <a:ext cx="923791" cy="0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18DE1EF-304A-4155-AFB2-6BE4E8DD90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" t="25143" r="93733" b="25748"/>
          <a:stretch/>
        </p:blipFill>
        <p:spPr>
          <a:xfrm>
            <a:off x="4575850" y="2885469"/>
            <a:ext cx="680226" cy="876783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D61C9A7-0100-E086-8373-8453610A1118}"/>
              </a:ext>
            </a:extLst>
          </p:cNvPr>
          <p:cNvCxnSpPr/>
          <p:nvPr/>
        </p:nvCxnSpPr>
        <p:spPr>
          <a:xfrm>
            <a:off x="7617059" y="3323860"/>
            <a:ext cx="923791" cy="0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Content Placeholder 9">
            <a:extLst>
              <a:ext uri="{FF2B5EF4-FFF2-40B4-BE49-F238E27FC236}">
                <a16:creationId xmlns:a16="http://schemas.microsoft.com/office/drawing/2014/main" id="{AF735B60-E0E8-E3A9-0433-BDFC9C3717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3" t="24925" r="73168" b="19627"/>
          <a:stretch/>
        </p:blipFill>
        <p:spPr>
          <a:xfrm>
            <a:off x="8803923" y="2821230"/>
            <a:ext cx="972456" cy="1050734"/>
          </a:xfrm>
          <a:prstGeom prst="rect">
            <a:avLst/>
          </a:prstGeom>
        </p:spPr>
      </p:pic>
      <p:sp>
        <p:nvSpPr>
          <p:cNvPr id="14" name="Plus 13">
            <a:extLst>
              <a:ext uri="{FF2B5EF4-FFF2-40B4-BE49-F238E27FC236}">
                <a16:creationId xmlns:a16="http://schemas.microsoft.com/office/drawing/2014/main" id="{1CDD76AA-17FB-2E61-EFFB-5BDCEDE1E355}"/>
              </a:ext>
            </a:extLst>
          </p:cNvPr>
          <p:cNvSpPr/>
          <p:nvPr/>
        </p:nvSpPr>
        <p:spPr>
          <a:xfrm>
            <a:off x="5297817" y="3239988"/>
            <a:ext cx="330035" cy="276628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0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640B6-183A-3145-8B0A-799D41D9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Exploring the posterior probability distribution using Markov chain Monte Carlo (MCMC)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F550218-71C7-0C43-BE19-560025265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849" y="1892394"/>
            <a:ext cx="8294302" cy="401240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F532C6-366A-AA44-836C-216CAA8FA428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Slide from Paul Lewis</a:t>
            </a:r>
            <a:endParaRPr lang="en-US" i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922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884B96-C3E1-91E0-DC59-28F8E324E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7277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559E93-6126-51FD-F28F-21BC033DF5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969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7DCE31-087E-C0B8-C0BE-3DF09CB66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35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7B373C-C388-221A-D0E9-575A63199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893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BA557EA2-EB91-98D9-C311-464477EDA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788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4D71166E-65D8-FB15-FD12-6642E1F19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550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"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C2F101D2-A0AB-3227-0163-84BC0EA18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14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"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656F2CF6-53C2-ED67-B3D7-F825A1CD4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628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559E93-6126-51FD-F28F-21BC033DF5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079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9C32FDDC-2FDB-3983-8473-660EC5A8E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06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"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B9EE125B-53D8-EF22-27E1-C8AF25C89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545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"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A04A493C-F82D-BB03-2217-A285EFB13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26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">
        <p159:morph option="byObject"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6D0AB172-E122-B4FB-9228-E0C903552B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284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"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6A01F-C9F9-B54F-9250-E06045CFC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processes to “mix” genetic materials from two parent lineages exist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8E220-9455-884A-BB53-05B446706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1" descr="nrmicro.2016.46-f1.jpg">
            <a:extLst>
              <a:ext uri="{FF2B5EF4-FFF2-40B4-BE49-F238E27FC236}">
                <a16:creationId xmlns:a16="http://schemas.microsoft.com/office/drawing/2014/main" id="{1F2BE6B7-B7CA-2546-AF15-EE1DE100D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843" y="1899444"/>
            <a:ext cx="10272314" cy="420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21028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4C8CB-8954-C046-9350-9124DC725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combined genetic material may represent a network and not a tree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9961558-38A7-1E41-AC24-9A43D20633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000"/>
          <a:stretch/>
        </p:blipFill>
        <p:spPr>
          <a:xfrm>
            <a:off x="2811033" y="1871822"/>
            <a:ext cx="6569933" cy="4621053"/>
          </a:xfrm>
        </p:spPr>
      </p:pic>
    </p:spTree>
    <p:extLst>
      <p:ext uri="{BB962C8B-B14F-4D97-AF65-F5344CB8AC3E}">
        <p14:creationId xmlns:p14="http://schemas.microsoft.com/office/powerpoint/2010/main" val="26006110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5BE09-D72C-CA47-B4A6-CF4323B7D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Genetic recombination processes lead to different parts of a genome coding for different histories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1B14F1-094A-A340-8DC4-C8EDA0D17C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024" y="1824831"/>
            <a:ext cx="10775951" cy="4474535"/>
          </a:xfrm>
        </p:spPr>
      </p:pic>
    </p:spTree>
    <p:extLst>
      <p:ext uri="{BB962C8B-B14F-4D97-AF65-F5344CB8AC3E}">
        <p14:creationId xmlns:p14="http://schemas.microsoft.com/office/powerpoint/2010/main" val="3615762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5AA34-46BB-0C42-9896-5B42F9524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Ways to deal with recombination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E935D-F403-6448-89AB-917E6A8B0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use small parts of the genome that code for the same tree (e.g. only use one segment of influenza).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Consider different parts of a genome to be independent (Bad if they are not).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Just ignore recombination (bad if there is).</a:t>
            </a:r>
          </a:p>
          <a:p>
            <a:endParaRPr lang="en-US" dirty="0"/>
          </a:p>
          <a:p>
            <a:r>
              <a:rPr lang="en-US" dirty="0"/>
              <a:t>Infer networks instead of trees. (Best case, but potentially slow)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4002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5AA34-46BB-0C42-9896-5B42F9524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Only use small parts of the genome that code for the same tree.</a:t>
            </a:r>
          </a:p>
        </p:txBody>
      </p:sp>
      <p:pic>
        <p:nvPicPr>
          <p:cNvPr id="10" name="Content Placeholder 9" descr="A screenshot of a video game&#10;&#10;Description automatically generated">
            <a:extLst>
              <a:ext uri="{FF2B5EF4-FFF2-40B4-BE49-F238E27FC236}">
                <a16:creationId xmlns:a16="http://schemas.microsoft.com/office/drawing/2014/main" id="{654BC0B2-A527-0647-8510-612847201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81217"/>
            <a:ext cx="10515600" cy="3462322"/>
          </a:xfrm>
        </p:spPr>
      </p:pic>
    </p:spTree>
    <p:extLst>
      <p:ext uri="{BB962C8B-B14F-4D97-AF65-F5344CB8AC3E}">
        <p14:creationId xmlns:p14="http://schemas.microsoft.com/office/powerpoint/2010/main" val="17332921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5AA34-46BB-0C42-9896-5B42F9524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Population dynamics can be inferred from individual influenza segments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698A0-2A1D-B544-94DC-7958BD5D7BAA}"/>
              </a:ext>
            </a:extLst>
          </p:cNvPr>
          <p:cNvSpPr txBox="1"/>
          <p:nvPr/>
        </p:nvSpPr>
        <p:spPr>
          <a:xfrm>
            <a:off x="9036424" y="6492875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Bedford et al., 2015, </a:t>
            </a:r>
            <a:r>
              <a:rPr lang="en-US" i="1" dirty="0"/>
              <a:t>Nature</a:t>
            </a:r>
          </a:p>
        </p:txBody>
      </p:sp>
      <p:pic>
        <p:nvPicPr>
          <p:cNvPr id="8" name="Picture 28">
            <a:extLst>
              <a:ext uri="{FF2B5EF4-FFF2-40B4-BE49-F238E27FC236}">
                <a16:creationId xmlns:a16="http://schemas.microsoft.com/office/drawing/2014/main" id="{DD78E568-6E37-2141-BE45-E51D45FE2F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68" b="51506"/>
          <a:stretch/>
        </p:blipFill>
        <p:spPr bwMode="auto">
          <a:xfrm>
            <a:off x="3155577" y="1690688"/>
            <a:ext cx="5777948" cy="5085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961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7DCE31-087E-C0B8-C0BE-3DF09CB66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01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5AA34-46BB-0C42-9896-5B42F9524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only part of pathogen genomes reduces time resolution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698A0-2A1D-B544-94DC-7958BD5D7BAA}"/>
              </a:ext>
            </a:extLst>
          </p:cNvPr>
          <p:cNvSpPr txBox="1"/>
          <p:nvPr/>
        </p:nvSpPr>
        <p:spPr>
          <a:xfrm>
            <a:off x="8669438" y="6492875"/>
            <a:ext cx="3522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Dudas</a:t>
            </a:r>
            <a:r>
              <a:rPr lang="en-US" dirty="0"/>
              <a:t> et al., 2019, </a:t>
            </a:r>
            <a:r>
              <a:rPr lang="en-US" i="1" dirty="0"/>
              <a:t>BMC Eco. Evo.</a:t>
            </a:r>
          </a:p>
        </p:txBody>
      </p:sp>
      <p:pic>
        <p:nvPicPr>
          <p:cNvPr id="2050" name="Picture 2" descr="figure6">
            <a:extLst>
              <a:ext uri="{FF2B5EF4-FFF2-40B4-BE49-F238E27FC236}">
                <a16:creationId xmlns:a16="http://schemas.microsoft.com/office/drawing/2014/main" id="{E9A59CB7-8CA4-744A-9E61-56075825A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51" y="1944546"/>
            <a:ext cx="6279256" cy="4830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7377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CE947-4A66-EB46-AF8F-793217DB9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Consider different parts of a genome to be independent. (Sometimes correct)</a:t>
            </a:r>
          </a:p>
        </p:txBody>
      </p:sp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45219AD8-FEDB-BD43-9987-B0801A2135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7750" y="3101418"/>
            <a:ext cx="11573447" cy="2685505"/>
          </a:xfrm>
        </p:spPr>
      </p:pic>
    </p:spTree>
    <p:extLst>
      <p:ext uri="{BB962C8B-B14F-4D97-AF65-F5344CB8AC3E}">
        <p14:creationId xmlns:p14="http://schemas.microsoft.com/office/powerpoint/2010/main" val="36046803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CE947-4A66-EB46-AF8F-793217DB9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117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Species tree inferences typically assume individual parts of the genome to be independent observations of a speciation process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8A05095-33D3-024A-B925-3BE5771DA9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49400" y="2318544"/>
            <a:ext cx="9093200" cy="3365500"/>
          </a:xfrm>
        </p:spPr>
      </p:pic>
    </p:spTree>
    <p:extLst>
      <p:ext uri="{BB962C8B-B14F-4D97-AF65-F5344CB8AC3E}">
        <p14:creationId xmlns:p14="http://schemas.microsoft.com/office/powerpoint/2010/main" val="421517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A36CD-BC77-1744-AA52-66C62D899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Just ignore recombination. (Always wrong)</a:t>
            </a:r>
            <a:endParaRPr lang="en-US" dirty="0"/>
          </a:p>
        </p:txBody>
      </p:sp>
      <p:pic>
        <p:nvPicPr>
          <p:cNvPr id="5" name="Content Placeholder 4" descr="A picture containing clock&#10;&#10;Description automatically generated">
            <a:extLst>
              <a:ext uri="{FF2B5EF4-FFF2-40B4-BE49-F238E27FC236}">
                <a16:creationId xmlns:a16="http://schemas.microsoft.com/office/drawing/2014/main" id="{59294C2D-A483-D141-9B5D-6030210C1E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92641"/>
            <a:ext cx="10515600" cy="3417306"/>
          </a:xfrm>
        </p:spPr>
      </p:pic>
    </p:spTree>
    <p:extLst>
      <p:ext uri="{BB962C8B-B14F-4D97-AF65-F5344CB8AC3E}">
        <p14:creationId xmlns:p14="http://schemas.microsoft.com/office/powerpoint/2010/main" val="40371503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054C5-BEB6-434B-BE6F-E816D1637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6083"/>
            <a:ext cx="10515600" cy="1045834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615083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71B3D-D7E8-8E4D-A67F-583F506A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005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To perform inference of phylogenetic networks, we have to introduce a new inference approach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D1F1540-2622-2A48-B4E3-81F6CC4F0F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12" y="2408608"/>
            <a:ext cx="10490071" cy="876782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8EFBBD4-2D33-524F-8562-9C1AEB1ADE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12" y="4876833"/>
            <a:ext cx="10490071" cy="876782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5CE87F-3C98-A44E-B133-397081CAE412}"/>
              </a:ext>
            </a:extLst>
          </p:cNvPr>
          <p:cNvCxnSpPr>
            <a:cxnSpLocks/>
          </p:cNvCxnSpPr>
          <p:nvPr/>
        </p:nvCxnSpPr>
        <p:spPr>
          <a:xfrm>
            <a:off x="6201878" y="4081113"/>
            <a:ext cx="709061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Content Placeholder 9">
            <a:extLst>
              <a:ext uri="{FF2B5EF4-FFF2-40B4-BE49-F238E27FC236}">
                <a16:creationId xmlns:a16="http://schemas.microsoft.com/office/drawing/2014/main" id="{7205878A-077E-BA4A-87B7-94D1B417D4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16" r="54273" b="53893"/>
          <a:stretch/>
        </p:blipFill>
        <p:spPr>
          <a:xfrm>
            <a:off x="5275307" y="3624123"/>
            <a:ext cx="500511" cy="91397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30D0546-94EE-094C-8E23-A227DA0995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16" r="54153" b="56884"/>
          <a:stretch/>
        </p:blipFill>
        <p:spPr>
          <a:xfrm>
            <a:off x="7336999" y="3624121"/>
            <a:ext cx="565817" cy="91397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615DFE4-854C-5B44-BCB1-7FABE50A74B0}"/>
              </a:ext>
            </a:extLst>
          </p:cNvPr>
          <p:cNvSpPr/>
          <p:nvPr/>
        </p:nvSpPr>
        <p:spPr>
          <a:xfrm>
            <a:off x="4254365" y="4803006"/>
            <a:ext cx="2367815" cy="471638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DEEA75-E1CC-544B-977C-53452E0B023A}"/>
              </a:ext>
            </a:extLst>
          </p:cNvPr>
          <p:cNvSpPr/>
          <p:nvPr/>
        </p:nvSpPr>
        <p:spPr>
          <a:xfrm>
            <a:off x="6622181" y="4803006"/>
            <a:ext cx="1501542" cy="471638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2509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FECD4C4-D6B9-BE49-9239-A5A5D545E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 way to explore the posterior probability </a:t>
            </a:r>
          </a:p>
          <a:p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871B3D-D7E8-8E4D-A67F-583F506A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005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To infer phylogenetic networks, we need the following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0F4789-8DD9-AD66-B12D-02259B1D12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57"/>
          <a:stretch/>
        </p:blipFill>
        <p:spPr>
          <a:xfrm>
            <a:off x="6828811" y="2053908"/>
            <a:ext cx="3004737" cy="87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3881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FECD4C4-D6B9-BE49-9239-A5A5D545E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 way to explore the posterior probability </a:t>
            </a:r>
          </a:p>
          <a:p>
            <a:endParaRPr lang="en-US" sz="2400" dirty="0"/>
          </a:p>
          <a:p>
            <a:r>
              <a:rPr lang="en-US" sz="2400" dirty="0"/>
              <a:t>The </a:t>
            </a:r>
            <a:r>
              <a:rPr lang="en-US" sz="2400" b="1" dirty="0"/>
              <a:t>network likelihood</a:t>
            </a:r>
            <a:r>
              <a:rPr lang="en-US" sz="2400" dirty="0"/>
              <a:t>			      can be expressed as a product of tree likelihoods on the different nucleotide positions</a:t>
            </a:r>
          </a:p>
          <a:p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871B3D-D7E8-8E4D-A67F-583F506A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005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To infer phylogenetic networks, we need the following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8EFBBD4-2D33-524F-8562-9C1AEB1ADE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58" r="44496" b="54665"/>
          <a:stretch/>
        </p:blipFill>
        <p:spPr>
          <a:xfrm>
            <a:off x="4547624" y="3226111"/>
            <a:ext cx="2281187" cy="3974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0F4789-8DD9-AD66-B12D-02259B1D12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57"/>
          <a:stretch/>
        </p:blipFill>
        <p:spPr>
          <a:xfrm>
            <a:off x="6828811" y="2053908"/>
            <a:ext cx="3004737" cy="87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71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FECD4C4-D6B9-BE49-9239-A5A5D545E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 way to explore the posterior probability </a:t>
            </a:r>
          </a:p>
          <a:p>
            <a:endParaRPr lang="en-US" sz="2400" dirty="0"/>
          </a:p>
          <a:p>
            <a:r>
              <a:rPr lang="en-US" sz="2400" dirty="0"/>
              <a:t>The </a:t>
            </a:r>
            <a:r>
              <a:rPr lang="en-US" sz="2400" b="1" dirty="0"/>
              <a:t>network likelihood</a:t>
            </a:r>
            <a:r>
              <a:rPr lang="en-US" sz="2400" dirty="0"/>
              <a:t>			      can be expressed as a product of tree likelihoods on the different nucleotide positions</a:t>
            </a:r>
          </a:p>
          <a:p>
            <a:endParaRPr lang="en-US" sz="2400" dirty="0"/>
          </a:p>
          <a:p>
            <a:r>
              <a:rPr lang="en-US" sz="2400" dirty="0"/>
              <a:t>The </a:t>
            </a:r>
            <a:r>
              <a:rPr lang="en-US" sz="2400" b="1" dirty="0"/>
              <a:t>network prior </a:t>
            </a:r>
            <a:r>
              <a:rPr lang="en-US" sz="2400" dirty="0"/>
              <a:t>	         requires a network generating model, such as a coalescent process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871B3D-D7E8-8E4D-A67F-583F506A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005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To infer phylogenetic networks, we need the following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8EFBBD4-2D33-524F-8562-9C1AEB1ADE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58" r="44496" b="54665"/>
          <a:stretch/>
        </p:blipFill>
        <p:spPr>
          <a:xfrm>
            <a:off x="4547624" y="3226111"/>
            <a:ext cx="2281187" cy="3974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27D285-331D-F54F-8581-F5DD0BC442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54" r="29599" b="52146"/>
          <a:stretch/>
        </p:blipFill>
        <p:spPr>
          <a:xfrm>
            <a:off x="3816104" y="4476454"/>
            <a:ext cx="1463040" cy="4195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F0F4789-8DD9-AD66-B12D-02259B1D12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57"/>
          <a:stretch/>
        </p:blipFill>
        <p:spPr>
          <a:xfrm>
            <a:off x="6828811" y="2053908"/>
            <a:ext cx="3004737" cy="87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2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640B6-183A-3145-8B0A-799D41D9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To explore		 	     of phylogenetic networks, we need to “operate” on the networks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B2FA59-FA9A-654E-9902-0716061F1B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09585"/>
            <a:ext cx="10515600" cy="258341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B494E7-A870-D0A0-8FF2-3B85E55164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57"/>
          <a:stretch/>
        </p:blipFill>
        <p:spPr>
          <a:xfrm>
            <a:off x="3241165" y="365125"/>
            <a:ext cx="3004737" cy="8767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6B4F86-8948-4765-8130-F3BECB73CAFA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 (2020), </a:t>
            </a:r>
            <a:r>
              <a:rPr lang="en-US" i="1" dirty="0"/>
              <a:t>PNAS</a:t>
            </a:r>
          </a:p>
        </p:txBody>
      </p:sp>
    </p:spTree>
    <p:extLst>
      <p:ext uri="{BB962C8B-B14F-4D97-AF65-F5344CB8AC3E}">
        <p14:creationId xmlns:p14="http://schemas.microsoft.com/office/powerpoint/2010/main" val="823827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7B373C-C388-221A-D0E9-575A63199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500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640B6-183A-3145-8B0A-799D41D9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 	    can be expressed as the product of tree likelihoods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5609169A-4258-DD6B-4D0D-28769D3750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probability of observing each position in this alignment only requires knowing the tree at this position.</a:t>
                </a:r>
              </a:p>
              <a:p>
                <a:endParaRPr lang="en-US" dirty="0"/>
              </a:p>
              <a:p>
                <a:r>
                  <a:rPr lang="en-US" dirty="0"/>
                  <a:t>Therefore				=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∏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𝑠𝑖𝑡𝑒𝑠</m:t>
                        </m:r>
                      </m:sup>
                      <m:e/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5609169A-4258-DD6B-4D0D-28769D3750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326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58CD1BCA-E732-D29B-01D9-C8168433B4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58" r="44496" b="54665"/>
          <a:stretch/>
        </p:blipFill>
        <p:spPr>
          <a:xfrm>
            <a:off x="838200" y="630422"/>
            <a:ext cx="2281187" cy="3974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7A441BF-A6A2-3B72-496F-9094C505B3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58" r="44496" b="54665"/>
          <a:stretch/>
        </p:blipFill>
        <p:spPr>
          <a:xfrm>
            <a:off x="2868993" y="3290714"/>
            <a:ext cx="2281187" cy="397484"/>
          </a:xfrm>
          <a:prstGeom prst="rect">
            <a:avLst/>
          </a:prstGeom>
        </p:spPr>
      </p:pic>
      <p:pic>
        <p:nvPicPr>
          <p:cNvPr id="4" name="Content Placeholder 9">
            <a:extLst>
              <a:ext uri="{FF2B5EF4-FFF2-40B4-BE49-F238E27FC236}">
                <a16:creationId xmlns:a16="http://schemas.microsoft.com/office/drawing/2014/main" id="{FF446705-B174-344B-5CA8-EBFD5D9DF04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89" t="-922" r="44565" b="55588"/>
          <a:stretch/>
        </p:blipFill>
        <p:spPr>
          <a:xfrm>
            <a:off x="7041820" y="3306444"/>
            <a:ext cx="2281187" cy="39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180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640B6-183A-3145-8B0A-799D41D9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models as a coalescent and reassortment/recombination/plasmid transfer process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EB76C6-9C9C-A24F-477F-6DEF54C9FF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54" r="29599" b="52146"/>
          <a:stretch/>
        </p:blipFill>
        <p:spPr>
          <a:xfrm>
            <a:off x="1969575" y="608331"/>
            <a:ext cx="1463040" cy="419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FDB205-D610-2F5C-DC8C-329CE83366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8"/>
          <a:stretch/>
        </p:blipFill>
        <p:spPr>
          <a:xfrm>
            <a:off x="838200" y="1647397"/>
            <a:ext cx="2695075" cy="4529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92084C-F16E-39F4-033F-D736D700D7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" r="68124"/>
          <a:stretch/>
        </p:blipFill>
        <p:spPr>
          <a:xfrm>
            <a:off x="4281101" y="1690688"/>
            <a:ext cx="2695075" cy="45295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93BED2-0455-6187-4DDC-EEB979ACAC1A}"/>
              </a:ext>
            </a:extLst>
          </p:cNvPr>
          <p:cNvSpPr txBox="1"/>
          <p:nvPr/>
        </p:nvSpPr>
        <p:spPr>
          <a:xfrm>
            <a:off x="2527561" y="6057790"/>
            <a:ext cx="3390371" cy="73866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E. Simon-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Loriere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E. C. Holmes “</a:t>
            </a:r>
            <a:r>
              <a:rPr lang="en-US" sz="14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Why do RNA viruses recombine?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” Nature Reviews Microbiology, 2011</a:t>
            </a:r>
            <a:endParaRPr lang="en-US" sz="1400" i="1" dirty="0"/>
          </a:p>
        </p:txBody>
      </p:sp>
      <p:pic>
        <p:nvPicPr>
          <p:cNvPr id="1026" name="Picture 2" descr="Transfer of a plasmid (green loop) between two bacterial cells through the process of conjugation.">
            <a:extLst>
              <a:ext uri="{FF2B5EF4-FFF2-40B4-BE49-F238E27FC236}">
                <a16:creationId xmlns:a16="http://schemas.microsoft.com/office/drawing/2014/main" id="{FC291CA2-D023-D3A5-6284-977B6754F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4002" y="2188348"/>
            <a:ext cx="3288444" cy="314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8BF8B6-05F5-7602-8423-79AA78CB752F}"/>
              </a:ext>
            </a:extLst>
          </p:cNvPr>
          <p:cNvSpPr txBox="1"/>
          <p:nvPr/>
        </p:nvSpPr>
        <p:spPr>
          <a:xfrm>
            <a:off x="7969254" y="6265733"/>
            <a:ext cx="2826026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b="0" i="0" dirty="0">
                <a:effectLst/>
                <a:latin typeface="Helvetica" pitchFamily="2" charset="0"/>
              </a:rPr>
              <a:t>Getting et al./Microbiology Spectrum, Jan. 2018</a:t>
            </a:r>
            <a:endParaRPr lang="en-US" sz="1400" i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0643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640B6-183A-3145-8B0A-799D41D9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models as a coalescent and reassortment/recombination/plasmid transfer process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EB76C6-9C9C-A24F-477F-6DEF54C9FF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54" r="29599" b="52146"/>
          <a:stretch/>
        </p:blipFill>
        <p:spPr>
          <a:xfrm>
            <a:off x="1969575" y="608331"/>
            <a:ext cx="1463040" cy="419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FDB205-D610-2F5C-DC8C-329CE83366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8"/>
          <a:stretch/>
        </p:blipFill>
        <p:spPr>
          <a:xfrm>
            <a:off x="838200" y="1647397"/>
            <a:ext cx="2695075" cy="4529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92084C-F16E-39F4-033F-D736D700D7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" r="68124"/>
          <a:stretch/>
        </p:blipFill>
        <p:spPr>
          <a:xfrm>
            <a:off x="4281101" y="1690688"/>
            <a:ext cx="2695075" cy="45295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93BED2-0455-6187-4DDC-EEB979ACAC1A}"/>
              </a:ext>
            </a:extLst>
          </p:cNvPr>
          <p:cNvSpPr txBox="1"/>
          <p:nvPr/>
        </p:nvSpPr>
        <p:spPr>
          <a:xfrm>
            <a:off x="2527561" y="6057790"/>
            <a:ext cx="3390371" cy="73866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E. Simon-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Loriere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E. C. Holmes “</a:t>
            </a:r>
            <a:r>
              <a:rPr lang="en-US" sz="14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Why do RNA viruses recombine?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” Nature Reviews Microbiology, 2011</a:t>
            </a:r>
            <a:endParaRPr lang="en-US" sz="1400" i="1" dirty="0"/>
          </a:p>
        </p:txBody>
      </p:sp>
      <p:pic>
        <p:nvPicPr>
          <p:cNvPr id="1026" name="Picture 2" descr="Transfer of a plasmid (green loop) between two bacterial cells through the process of conjugation.">
            <a:extLst>
              <a:ext uri="{FF2B5EF4-FFF2-40B4-BE49-F238E27FC236}">
                <a16:creationId xmlns:a16="http://schemas.microsoft.com/office/drawing/2014/main" id="{FC291CA2-D023-D3A5-6284-977B6754F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4002" y="2188348"/>
            <a:ext cx="3288444" cy="314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8BF8B6-05F5-7602-8423-79AA78CB752F}"/>
              </a:ext>
            </a:extLst>
          </p:cNvPr>
          <p:cNvSpPr txBox="1"/>
          <p:nvPr/>
        </p:nvSpPr>
        <p:spPr>
          <a:xfrm>
            <a:off x="7969254" y="6265733"/>
            <a:ext cx="2826026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b="0" i="0" dirty="0">
                <a:effectLst/>
                <a:latin typeface="Helvetica" pitchFamily="2" charset="0"/>
              </a:rPr>
              <a:t>Getting et al./Microbiology Spectrum, Jan. 2018</a:t>
            </a:r>
            <a:endParaRPr lang="en-US" sz="1400" i="1" dirty="0"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C2B13C-7406-6582-EE53-481902C8E022}"/>
              </a:ext>
            </a:extLst>
          </p:cNvPr>
          <p:cNvSpPr/>
          <p:nvPr/>
        </p:nvSpPr>
        <p:spPr>
          <a:xfrm>
            <a:off x="4041913" y="1690687"/>
            <a:ext cx="7311887" cy="4429375"/>
          </a:xfrm>
          <a:prstGeom prst="rect">
            <a:avLst/>
          </a:prstGeom>
          <a:solidFill>
            <a:schemeClr val="bg1">
              <a:alpha val="7000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88655A-5DD4-515B-F697-F1348BFCF415}"/>
              </a:ext>
            </a:extLst>
          </p:cNvPr>
          <p:cNvSpPr/>
          <p:nvPr/>
        </p:nvSpPr>
        <p:spPr>
          <a:xfrm>
            <a:off x="7215364" y="6176963"/>
            <a:ext cx="4886262" cy="681037"/>
          </a:xfrm>
          <a:prstGeom prst="rect">
            <a:avLst/>
          </a:prstGeom>
          <a:solidFill>
            <a:schemeClr val="bg1">
              <a:alpha val="7000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5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44196-37C6-3F4A-80E1-E45A23AA7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The genome of Influenza in organized in several separated segments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DF2A386-A474-1E45-8BB3-03CD966CE7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515" y="1670297"/>
            <a:ext cx="6276570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5380E1-234D-724A-BB5B-A48FA95B62B3}"/>
              </a:ext>
            </a:extLst>
          </p:cNvPr>
          <p:cNvSpPr/>
          <p:nvPr/>
        </p:nvSpPr>
        <p:spPr>
          <a:xfrm>
            <a:off x="7684347" y="6211669"/>
            <a:ext cx="45076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Mackay, I. M.. Influenza virus. (2018). doi:10.6084/m9.figshare.6817112.v1</a:t>
            </a:r>
          </a:p>
        </p:txBody>
      </p:sp>
    </p:spTree>
    <p:extLst>
      <p:ext uri="{BB962C8B-B14F-4D97-AF65-F5344CB8AC3E}">
        <p14:creationId xmlns:p14="http://schemas.microsoft.com/office/powerpoint/2010/main" val="392878631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6A01F-C9F9-B54F-9250-E06045CFC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Reassortment leads to a reshuffling of segments from different ancestral lineages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A02365-CB61-DC60-A1BB-40C496FDFF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8"/>
          <a:stretch/>
        </p:blipFill>
        <p:spPr>
          <a:xfrm>
            <a:off x="4748462" y="1690688"/>
            <a:ext cx="2695075" cy="45295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72D5C6-88F3-7771-34F2-957400D7ECD6}"/>
              </a:ext>
            </a:extLst>
          </p:cNvPr>
          <p:cNvSpPr txBox="1"/>
          <p:nvPr/>
        </p:nvSpPr>
        <p:spPr>
          <a:xfrm>
            <a:off x="6539948" y="6334780"/>
            <a:ext cx="5652052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E. Simon-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Loriere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E. C. Holmes “</a:t>
            </a:r>
            <a:r>
              <a:rPr lang="en-US" sz="14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Why do RNA viruses recombine?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” Nature Reviews Microbiology, 2011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9271930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1DF98-75A7-CA46-8A41-97AF9E72F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Reassortment between subtypes can create progenitors with segments that originate from different parents</a:t>
            </a:r>
          </a:p>
        </p:txBody>
      </p:sp>
      <p:pic>
        <p:nvPicPr>
          <p:cNvPr id="5" name="Picture 159" descr="nature08182-f1">
            <a:extLst>
              <a:ext uri="{FF2B5EF4-FFF2-40B4-BE49-F238E27FC236}">
                <a16:creationId xmlns:a16="http://schemas.microsoft.com/office/drawing/2014/main" id="{C9C8F881-234E-0E48-A7A3-A8CD66F38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0380" y="1806262"/>
            <a:ext cx="6111240" cy="4197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591E93-29F2-C513-3BF9-F3202FA5F695}"/>
              </a:ext>
            </a:extLst>
          </p:cNvPr>
          <p:cNvSpPr txBox="1"/>
          <p:nvPr/>
        </p:nvSpPr>
        <p:spPr>
          <a:xfrm>
            <a:off x="6539948" y="6119336"/>
            <a:ext cx="5652052" cy="73866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Smith, G., 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Vijaykrishna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D., 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Bahl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J. et al</a:t>
            </a:r>
            <a:r>
              <a:rPr lang="en-US" sz="1400" b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4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Origins and evolutionary genomics of the 2009 swine-origin H1N1 influenza A epidemic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” Nature, 2009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385546967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Content Placeholder 46">
            <a:extLst>
              <a:ext uri="{FF2B5EF4-FFF2-40B4-BE49-F238E27FC236}">
                <a16:creationId xmlns:a16="http://schemas.microsoft.com/office/drawing/2014/main" id="{76457985-460E-7520-5DF0-8972E16845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02" y="1690688"/>
            <a:ext cx="10671796" cy="450960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ADE209-734A-5D4A-A7E7-30CCCE1EC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Three samples of a hypothetical influenza virus with three segments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BAC7B4-F339-60FA-257C-67B60B30FE54}"/>
              </a:ext>
            </a:extLst>
          </p:cNvPr>
          <p:cNvSpPr/>
          <p:nvPr/>
        </p:nvSpPr>
        <p:spPr>
          <a:xfrm>
            <a:off x="1948070" y="1690688"/>
            <a:ext cx="3756991" cy="38354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3515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A46594FA-23EE-2B26-6056-69006DC7C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02" y="1690688"/>
            <a:ext cx="10671796" cy="45096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ADE209-734A-5D4A-A7E7-30CCCE1EC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Going back in time, two lineages can share a common ancestor at a rate inverse proportional to 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9FC51B-CA86-E0AF-04AF-C29A5328DA89}"/>
              </a:ext>
            </a:extLst>
          </p:cNvPr>
          <p:cNvSpPr/>
          <p:nvPr/>
        </p:nvSpPr>
        <p:spPr>
          <a:xfrm>
            <a:off x="1948070" y="1690688"/>
            <a:ext cx="3756991" cy="30502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86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47459744-0878-4A98-0C34-9D42F42D95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02" y="1690688"/>
            <a:ext cx="10671796" cy="45096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ADE209-734A-5D4A-A7E7-30CCCE1EC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200" dirty="0"/>
              <a:t>A lineage can reassort at a rate given by the reassortment rate with each segment having originated from one parental lineage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E3D1BA-46AD-EDC5-71FA-31C07D3DD8A4}"/>
              </a:ext>
            </a:extLst>
          </p:cNvPr>
          <p:cNvSpPr/>
          <p:nvPr/>
        </p:nvSpPr>
        <p:spPr>
          <a:xfrm>
            <a:off x="1948070" y="1690689"/>
            <a:ext cx="3756991" cy="2593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377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7AD9CD9F-74C5-07F2-4226-77790C7FD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02" y="1690688"/>
            <a:ext cx="10671796" cy="45096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ADE209-734A-5D4A-A7E7-30CCCE1EC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More lineage share a common ancestor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F73239-AEF6-1FE1-AFA7-9A7F4706A1F6}"/>
              </a:ext>
            </a:extLst>
          </p:cNvPr>
          <p:cNvSpPr/>
          <p:nvPr/>
        </p:nvSpPr>
        <p:spPr>
          <a:xfrm>
            <a:off x="1948070" y="1690689"/>
            <a:ext cx="3756991" cy="14401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174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BA557EA2-EB91-98D9-C311-464477EDA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378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BAD6CF19-0691-963A-24EE-CD5C8D8371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02" y="1690688"/>
            <a:ext cx="10671796" cy="45096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ADE209-734A-5D4A-A7E7-30CCCE1EC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Until all lineage coalescence at the root of the phylogenetic network</a:t>
            </a:r>
          </a:p>
        </p:txBody>
      </p:sp>
    </p:spTree>
    <p:extLst>
      <p:ext uri="{BB962C8B-B14F-4D97-AF65-F5344CB8AC3E}">
        <p14:creationId xmlns:p14="http://schemas.microsoft.com/office/powerpoint/2010/main" val="2369899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A26076-8926-3B4B-9918-B8A88555C8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119087"/>
                <a:ext cx="10515600" cy="4057876"/>
              </a:xfrm>
            </p:spPr>
            <p:txBody>
              <a:bodyPr>
                <a:normAutofit/>
              </a:bodyPr>
              <a:lstStyle/>
              <a:p>
                <a:r>
                  <a:rPr lang="en-US" sz="2400" dirty="0"/>
                  <a:t>Coalescent events between any </a:t>
                </a:r>
                <a:r>
                  <a:rPr lang="en-US" sz="2400" i="1" dirty="0"/>
                  <a:t>n </a:t>
                </a:r>
                <a:r>
                  <a:rPr lang="en-US" sz="2400" dirty="0"/>
                  <a:t>coexisting network lineages happen at:</a:t>
                </a:r>
              </a:p>
              <a:p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𝑁𝑒</m:t>
                          </m:r>
                        </m:den>
                      </m:f>
                    </m:oMath>
                  </m:oMathPara>
                </a14:m>
                <a:endParaRPr lang="en-US" sz="2400" b="0" dirty="0"/>
              </a:p>
              <a:p>
                <a:pPr marL="0" indent="0">
                  <a:buNone/>
                </a:pPr>
                <a:endParaRPr lang="en-US" sz="2400" b="0" dirty="0"/>
              </a:p>
              <a:p>
                <a:r>
                  <a:rPr lang="en-US" sz="2400" dirty="0"/>
                  <a:t>Reassortment events that leave a genetic footprint on lineage </a:t>
                </a:r>
                <a:r>
                  <a:rPr lang="en-US" sz="2400" dirty="0" err="1"/>
                  <a:t>i</a:t>
                </a:r>
                <a:r>
                  <a:rPr lang="en-US" sz="2400" dirty="0"/>
                  <a:t> happen at a rate of:</a:t>
                </a:r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(1−</m:t>
                      </m:r>
                      <m:sSup>
                        <m:sSup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2∗0.5</m:t>
                          </m:r>
                        </m:e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b="0" i="1" baseline="-2500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p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A26076-8926-3B4B-9918-B8A88555C8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119087"/>
                <a:ext cx="10515600" cy="4057876"/>
              </a:xfrm>
              <a:blipFill>
                <a:blip r:embed="rId2"/>
                <a:stretch>
                  <a:fillRect l="-844" t="-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7C213544-63F0-0A7B-A585-A6DFD2671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The coalescent with reassortment models a joint coalescent and reassortment process</a:t>
            </a:r>
          </a:p>
        </p:txBody>
      </p:sp>
    </p:spTree>
    <p:extLst>
      <p:ext uri="{BB962C8B-B14F-4D97-AF65-F5344CB8AC3E}">
        <p14:creationId xmlns:p14="http://schemas.microsoft.com/office/powerpoint/2010/main" val="204570608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26076-8926-3B4B-9918-B8A88555C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9087"/>
            <a:ext cx="10515600" cy="4057876"/>
          </a:xfrm>
        </p:spPr>
        <p:txBody>
          <a:bodyPr>
            <a:normAutofit/>
          </a:bodyPr>
          <a:lstStyle/>
          <a:p>
            <a:r>
              <a:rPr lang="en-US" sz="2400" dirty="0"/>
              <a:t>The reassortment rate is a function of:</a:t>
            </a:r>
          </a:p>
          <a:p>
            <a:pPr lvl="1"/>
            <a:endParaRPr lang="en-US" sz="2000" dirty="0"/>
          </a:p>
          <a:p>
            <a:pPr lvl="1"/>
            <a:r>
              <a:rPr lang="en-US" dirty="0"/>
              <a:t>The probability that co-infection occurs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probability of reassortment in a co-infected individual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success/selection of </a:t>
            </a:r>
            <a:r>
              <a:rPr lang="en-US" dirty="0" err="1"/>
              <a:t>reassortants</a:t>
            </a:r>
            <a:endParaRPr lang="en-US" dirty="0"/>
          </a:p>
          <a:p>
            <a:pPr lvl="1"/>
            <a:endParaRPr lang="en-US" sz="2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213544-63F0-0A7B-A585-A6DFD2671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The reassortment rate is a backwards in time rate of observing reassortment events</a:t>
            </a:r>
          </a:p>
        </p:txBody>
      </p:sp>
    </p:spTree>
    <p:extLst>
      <p:ext uri="{BB962C8B-B14F-4D97-AF65-F5344CB8AC3E}">
        <p14:creationId xmlns:p14="http://schemas.microsoft.com/office/powerpoint/2010/main" val="427772771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BB3CFD4F-7753-B7CF-DF8B-18E04CA8EC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" t="25143" r="93733" b="25748"/>
          <a:stretch/>
        </p:blipFill>
        <p:spPr>
          <a:xfrm>
            <a:off x="875642" y="2892531"/>
            <a:ext cx="680226" cy="8767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B33F8B-E8BF-17C0-2E5E-8572EE7288CE}"/>
              </a:ext>
            </a:extLst>
          </p:cNvPr>
          <p:cNvSpPr txBox="1"/>
          <p:nvPr/>
        </p:nvSpPr>
        <p:spPr>
          <a:xfrm>
            <a:off x="2343529" y="2026793"/>
            <a:ext cx="91330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Reassortment networks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The embedding of segment trees in those networks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The parameters of evolution of the different segments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Demographic parameters and rates of reassortment</a:t>
            </a:r>
          </a:p>
        </p:txBody>
      </p:sp>
      <p:pic>
        <p:nvPicPr>
          <p:cNvPr id="7" name="Content Placeholder 9">
            <a:extLst>
              <a:ext uri="{FF2B5EF4-FFF2-40B4-BE49-F238E27FC236}">
                <a16:creationId xmlns:a16="http://schemas.microsoft.com/office/drawing/2014/main" id="{02023048-791C-02DA-A032-622A6E2E90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4" t="25143" r="85155" b="25748"/>
          <a:stretch/>
        </p:blipFill>
        <p:spPr>
          <a:xfrm>
            <a:off x="401716" y="3919619"/>
            <a:ext cx="1628078" cy="876783"/>
          </a:xfrm>
          <a:prstGeom prst="rect">
            <a:avLst/>
          </a:prstGeom>
        </p:spPr>
      </p:pic>
      <p:pic>
        <p:nvPicPr>
          <p:cNvPr id="8" name="Content Placeholder 9">
            <a:extLst>
              <a:ext uri="{FF2B5EF4-FFF2-40B4-BE49-F238E27FC236}">
                <a16:creationId xmlns:a16="http://schemas.microsoft.com/office/drawing/2014/main" id="{0A2BAB39-CBEF-E58E-129D-D45B71CC1B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2" t="25143" r="79509" b="25748"/>
          <a:stretch/>
        </p:blipFill>
        <p:spPr>
          <a:xfrm>
            <a:off x="682426" y="5027193"/>
            <a:ext cx="1033632" cy="8767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D9FD13-9B99-4EDD-9E2D-F65577D4A3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16" r="54153" b="56884"/>
          <a:stretch/>
        </p:blipFill>
        <p:spPr>
          <a:xfrm>
            <a:off x="973538" y="1849637"/>
            <a:ext cx="565817" cy="913979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A43191D0-E9CE-A7D4-68A7-44038E80E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Bayesian inference allows us to infer the posterior distributions of: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D7E6FD-63AB-3A09-1FF3-6FA2C9828FDE}"/>
              </a:ext>
            </a:extLst>
          </p:cNvPr>
          <p:cNvSpPr/>
          <p:nvPr/>
        </p:nvSpPr>
        <p:spPr>
          <a:xfrm>
            <a:off x="0" y="2892531"/>
            <a:ext cx="11814629" cy="3711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3272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BB3CFD4F-7753-B7CF-DF8B-18E04CA8EC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" t="25143" r="93733" b="25748"/>
          <a:stretch/>
        </p:blipFill>
        <p:spPr>
          <a:xfrm>
            <a:off x="875642" y="2892531"/>
            <a:ext cx="680226" cy="8767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B33F8B-E8BF-17C0-2E5E-8572EE7288CE}"/>
              </a:ext>
            </a:extLst>
          </p:cNvPr>
          <p:cNvSpPr txBox="1"/>
          <p:nvPr/>
        </p:nvSpPr>
        <p:spPr>
          <a:xfrm>
            <a:off x="2343529" y="2026793"/>
            <a:ext cx="91330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Reassortment networks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The embedding of segment trees in those networks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The parameters of evolution of the different segments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Demographic parameters and rates of reassortment</a:t>
            </a:r>
          </a:p>
        </p:txBody>
      </p:sp>
      <p:pic>
        <p:nvPicPr>
          <p:cNvPr id="7" name="Content Placeholder 9">
            <a:extLst>
              <a:ext uri="{FF2B5EF4-FFF2-40B4-BE49-F238E27FC236}">
                <a16:creationId xmlns:a16="http://schemas.microsoft.com/office/drawing/2014/main" id="{02023048-791C-02DA-A032-622A6E2E90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4" t="25143" r="85155" b="25748"/>
          <a:stretch/>
        </p:blipFill>
        <p:spPr>
          <a:xfrm>
            <a:off x="401716" y="3919619"/>
            <a:ext cx="1628078" cy="876783"/>
          </a:xfrm>
          <a:prstGeom prst="rect">
            <a:avLst/>
          </a:prstGeom>
        </p:spPr>
      </p:pic>
      <p:pic>
        <p:nvPicPr>
          <p:cNvPr id="8" name="Content Placeholder 9">
            <a:extLst>
              <a:ext uri="{FF2B5EF4-FFF2-40B4-BE49-F238E27FC236}">
                <a16:creationId xmlns:a16="http://schemas.microsoft.com/office/drawing/2014/main" id="{0A2BAB39-CBEF-E58E-129D-D45B71CC1B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2" t="25143" r="79509" b="25748"/>
          <a:stretch/>
        </p:blipFill>
        <p:spPr>
          <a:xfrm>
            <a:off x="682426" y="5027193"/>
            <a:ext cx="1033632" cy="8767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D9FD13-9B99-4EDD-9E2D-F65577D4A3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16" r="54153" b="56884"/>
          <a:stretch/>
        </p:blipFill>
        <p:spPr>
          <a:xfrm>
            <a:off x="973538" y="1849637"/>
            <a:ext cx="565817" cy="913979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A43191D0-E9CE-A7D4-68A7-44038E80E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Bayesian inference allows us to infer the posterior distributions of: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D7E6FD-63AB-3A09-1FF3-6FA2C9828FDE}"/>
              </a:ext>
            </a:extLst>
          </p:cNvPr>
          <p:cNvSpPr/>
          <p:nvPr/>
        </p:nvSpPr>
        <p:spPr>
          <a:xfrm>
            <a:off x="0" y="3919619"/>
            <a:ext cx="11814629" cy="26843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34247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BB3CFD4F-7753-B7CF-DF8B-18E04CA8EC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" t="25143" r="93733" b="25748"/>
          <a:stretch/>
        </p:blipFill>
        <p:spPr>
          <a:xfrm>
            <a:off x="875642" y="2892531"/>
            <a:ext cx="680226" cy="8767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B33F8B-E8BF-17C0-2E5E-8572EE7288CE}"/>
              </a:ext>
            </a:extLst>
          </p:cNvPr>
          <p:cNvSpPr txBox="1"/>
          <p:nvPr/>
        </p:nvSpPr>
        <p:spPr>
          <a:xfrm>
            <a:off x="2343529" y="2026793"/>
            <a:ext cx="91330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Reassortment networks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The embedding of segment trees in those networks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The parameters of evolution of the different segments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Demographic parameters and rates of reassortment</a:t>
            </a:r>
          </a:p>
        </p:txBody>
      </p:sp>
      <p:pic>
        <p:nvPicPr>
          <p:cNvPr id="7" name="Content Placeholder 9">
            <a:extLst>
              <a:ext uri="{FF2B5EF4-FFF2-40B4-BE49-F238E27FC236}">
                <a16:creationId xmlns:a16="http://schemas.microsoft.com/office/drawing/2014/main" id="{02023048-791C-02DA-A032-622A6E2E90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4" t="25143" r="85155" b="25748"/>
          <a:stretch/>
        </p:blipFill>
        <p:spPr>
          <a:xfrm>
            <a:off x="401716" y="3919619"/>
            <a:ext cx="1628078" cy="876783"/>
          </a:xfrm>
          <a:prstGeom prst="rect">
            <a:avLst/>
          </a:prstGeom>
        </p:spPr>
      </p:pic>
      <p:pic>
        <p:nvPicPr>
          <p:cNvPr id="8" name="Content Placeholder 9">
            <a:extLst>
              <a:ext uri="{FF2B5EF4-FFF2-40B4-BE49-F238E27FC236}">
                <a16:creationId xmlns:a16="http://schemas.microsoft.com/office/drawing/2014/main" id="{0A2BAB39-CBEF-E58E-129D-D45B71CC1B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2" t="25143" r="79509" b="25748"/>
          <a:stretch/>
        </p:blipFill>
        <p:spPr>
          <a:xfrm>
            <a:off x="682426" y="5027193"/>
            <a:ext cx="1033632" cy="8767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D9FD13-9B99-4EDD-9E2D-F65577D4A3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16" r="54153" b="56884"/>
          <a:stretch/>
        </p:blipFill>
        <p:spPr>
          <a:xfrm>
            <a:off x="973538" y="1849637"/>
            <a:ext cx="565817" cy="913979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A43191D0-E9CE-A7D4-68A7-44038E80E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Bayesian inference allows us to infer the posterior distributions of: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D7E6FD-63AB-3A09-1FF3-6FA2C9828FDE}"/>
              </a:ext>
            </a:extLst>
          </p:cNvPr>
          <p:cNvSpPr/>
          <p:nvPr/>
        </p:nvSpPr>
        <p:spPr>
          <a:xfrm>
            <a:off x="0" y="5027193"/>
            <a:ext cx="11814629" cy="15768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15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BB3CFD4F-7753-B7CF-DF8B-18E04CA8EC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" t="25143" r="93733" b="25748"/>
          <a:stretch/>
        </p:blipFill>
        <p:spPr>
          <a:xfrm>
            <a:off x="875642" y="2892531"/>
            <a:ext cx="680226" cy="8767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B33F8B-E8BF-17C0-2E5E-8572EE7288CE}"/>
              </a:ext>
            </a:extLst>
          </p:cNvPr>
          <p:cNvSpPr txBox="1"/>
          <p:nvPr/>
        </p:nvSpPr>
        <p:spPr>
          <a:xfrm>
            <a:off x="2343529" y="2026793"/>
            <a:ext cx="91330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Reassortment networks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The embedding of segment trees in those networks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The parameters of evolution of the different segments</a:t>
            </a:r>
          </a:p>
          <a:p>
            <a:endParaRPr lang="en-US" sz="2400" dirty="0">
              <a:latin typeface="Helvetica" pitchFamily="2" charset="0"/>
            </a:endParaRPr>
          </a:p>
          <a:p>
            <a:endParaRPr lang="en-US" sz="2400" dirty="0">
              <a:latin typeface="Helvetica" pitchFamily="2" charset="0"/>
            </a:endParaRPr>
          </a:p>
          <a:p>
            <a:r>
              <a:rPr lang="en-US" sz="2400" dirty="0">
                <a:latin typeface="Helvetica" pitchFamily="2" charset="0"/>
              </a:rPr>
              <a:t>Demographic parameters and rates of reassortment</a:t>
            </a:r>
          </a:p>
        </p:txBody>
      </p:sp>
      <p:pic>
        <p:nvPicPr>
          <p:cNvPr id="7" name="Content Placeholder 9">
            <a:extLst>
              <a:ext uri="{FF2B5EF4-FFF2-40B4-BE49-F238E27FC236}">
                <a16:creationId xmlns:a16="http://schemas.microsoft.com/office/drawing/2014/main" id="{02023048-791C-02DA-A032-622A6E2E90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4" t="25143" r="85155" b="25748"/>
          <a:stretch/>
        </p:blipFill>
        <p:spPr>
          <a:xfrm>
            <a:off x="401716" y="3919619"/>
            <a:ext cx="1628078" cy="876783"/>
          </a:xfrm>
          <a:prstGeom prst="rect">
            <a:avLst/>
          </a:prstGeom>
        </p:spPr>
      </p:pic>
      <p:pic>
        <p:nvPicPr>
          <p:cNvPr id="8" name="Content Placeholder 9">
            <a:extLst>
              <a:ext uri="{FF2B5EF4-FFF2-40B4-BE49-F238E27FC236}">
                <a16:creationId xmlns:a16="http://schemas.microsoft.com/office/drawing/2014/main" id="{0A2BAB39-CBEF-E58E-129D-D45B71CC1B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2" t="25143" r="79509" b="25748"/>
          <a:stretch/>
        </p:blipFill>
        <p:spPr>
          <a:xfrm>
            <a:off x="682426" y="5027193"/>
            <a:ext cx="1033632" cy="8767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D9FD13-9B99-4EDD-9E2D-F65577D4A3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16" r="54153" b="56884"/>
          <a:stretch/>
        </p:blipFill>
        <p:spPr>
          <a:xfrm>
            <a:off x="973538" y="1849637"/>
            <a:ext cx="565817" cy="913979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A43191D0-E9CE-A7D4-68A7-44038E80E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Bayesian inference allows us to infer the posterior distributions of:</a:t>
            </a:r>
          </a:p>
        </p:txBody>
      </p:sp>
    </p:spTree>
    <p:extLst>
      <p:ext uri="{BB962C8B-B14F-4D97-AF65-F5344CB8AC3E}">
        <p14:creationId xmlns:p14="http://schemas.microsoft.com/office/powerpoint/2010/main" val="347811348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DE209-734A-5D4A-A7E7-30CCCE1EC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CoalRe</a:t>
            </a:r>
            <a:r>
              <a:rPr lang="en-US" dirty="0"/>
              <a:t> allows inferring reassortment networks, reassortment rates etc. jointly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719229-57D5-344A-837A-B6428B5715FC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 (2020), </a:t>
            </a:r>
            <a:r>
              <a:rPr lang="en-US" i="1" dirty="0"/>
              <a:t>PNAS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56B69EC-C7A1-7E46-9D22-5EA0F3C43A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4652" y="1956871"/>
            <a:ext cx="7162696" cy="4351338"/>
          </a:xfrm>
        </p:spPr>
      </p:pic>
    </p:spTree>
    <p:extLst>
      <p:ext uri="{BB962C8B-B14F-4D97-AF65-F5344CB8AC3E}">
        <p14:creationId xmlns:p14="http://schemas.microsoft.com/office/powerpoint/2010/main" val="236023554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DE209-734A-5D4A-A7E7-30CCCE1EC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Correctly modelling the reassortment process impact precision and reduces bias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719229-57D5-344A-837A-B6428B5715FC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 (2020), </a:t>
            </a:r>
            <a:r>
              <a:rPr lang="en-US" i="1" dirty="0"/>
              <a:t>PNAS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ACD2B49-212A-934B-B68E-816818E76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5600" y="1825625"/>
            <a:ext cx="6900800" cy="4351338"/>
          </a:xfrm>
        </p:spPr>
      </p:pic>
    </p:spTree>
    <p:extLst>
      <p:ext uri="{BB962C8B-B14F-4D97-AF65-F5344CB8AC3E}">
        <p14:creationId xmlns:p14="http://schemas.microsoft.com/office/powerpoint/2010/main" val="109568534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Helvetica" pitchFamily="2" charset="0"/>
              </a:rPr>
              <a:t>Explicitly modeling when and where reassortment events occurred allows us to investigate whether there are patterns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A1CDE6-6136-0C4E-B8B8-9544897F7A49}"/>
              </a:ext>
            </a:extLst>
          </p:cNvPr>
          <p:cNvSpPr txBox="1"/>
          <p:nvPr/>
        </p:nvSpPr>
        <p:spPr>
          <a:xfrm>
            <a:off x="9062969" y="6160958"/>
            <a:ext cx="2600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Müller et al. (2020), </a:t>
            </a:r>
            <a:r>
              <a:rPr lang="en-US" i="1" dirty="0"/>
              <a:t>PNAS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EA271-D5F6-CC45-B59D-0F978ACD2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69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3FE7D7-245F-184D-9B6D-380938319E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278"/>
          <a:stretch/>
        </p:blipFill>
        <p:spPr>
          <a:xfrm>
            <a:off x="1406331" y="2277270"/>
            <a:ext cx="9379337" cy="306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467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4D71166E-65D8-FB15-FD12-6642E1F19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85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>
                <a:latin typeface="Helvetica" pitchFamily="2" charset="0"/>
              </a:rPr>
              <a:t>CoalRe</a:t>
            </a:r>
            <a:r>
              <a:rPr lang="en-US" sz="2800" dirty="0">
                <a:latin typeface="Helvetica" pitchFamily="2" charset="0"/>
              </a:rPr>
              <a:t> to track the movement and evolution of orthomyxoviruses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A1CDE6-6136-0C4E-B8B8-9544897F7A49}"/>
              </a:ext>
            </a:extLst>
          </p:cNvPr>
          <p:cNvSpPr txBox="1"/>
          <p:nvPr/>
        </p:nvSpPr>
        <p:spPr>
          <a:xfrm>
            <a:off x="9062969" y="6160958"/>
            <a:ext cx="2623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Dudas</a:t>
            </a:r>
            <a:r>
              <a:rPr lang="en-US" dirty="0"/>
              <a:t> et al. (2020), </a:t>
            </a:r>
            <a:r>
              <a:rPr lang="en-US" i="1" dirty="0"/>
              <a:t>J </a:t>
            </a:r>
            <a:r>
              <a:rPr lang="en-US" i="1" dirty="0" err="1"/>
              <a:t>Virol</a:t>
            </a:r>
            <a:endParaRPr lang="en-US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EA271-D5F6-CC45-B59D-0F978ACD2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70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DD334E-4D7C-6343-1512-519AC9B35F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054"/>
          <a:stretch/>
        </p:blipFill>
        <p:spPr bwMode="auto">
          <a:xfrm>
            <a:off x="2882900" y="2038481"/>
            <a:ext cx="6426200" cy="376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733580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Reassortment and population structure can be reconstructed jointly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71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6A68D4-831F-4B4E-AC9D-9A2CED997B66}"/>
              </a:ext>
            </a:extLst>
          </p:cNvPr>
          <p:cNvSpPr txBox="1"/>
          <p:nvPr/>
        </p:nvSpPr>
        <p:spPr>
          <a:xfrm>
            <a:off x="8903143" y="6123543"/>
            <a:ext cx="3309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Stolz et al. (2021), Mol. Biol. </a:t>
            </a:r>
            <a:r>
              <a:rPr lang="en-US" dirty="0" err="1"/>
              <a:t>Evol</a:t>
            </a:r>
            <a:r>
              <a:rPr lang="en-US" dirty="0"/>
              <a:t>.</a:t>
            </a:r>
            <a:endParaRPr lang="en-US" i="1" dirty="0"/>
          </a:p>
        </p:txBody>
      </p:sp>
      <p:pic>
        <p:nvPicPr>
          <p:cNvPr id="3" name="New picture">
            <a:extLst>
              <a:ext uri="{FF2B5EF4-FFF2-40B4-BE49-F238E27FC236}">
                <a16:creationId xmlns:a16="http://schemas.microsoft.com/office/drawing/2014/main" id="{D9613002-8BF4-852F-6391-CB076F8B18B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453577" y="1754466"/>
            <a:ext cx="4109369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65004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The structured coalescent with reassortment can be used to reconstruct where and when reassortment occurred.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72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6A68D4-831F-4B4E-AC9D-9A2CED997B66}"/>
              </a:ext>
            </a:extLst>
          </p:cNvPr>
          <p:cNvSpPr txBox="1"/>
          <p:nvPr/>
        </p:nvSpPr>
        <p:spPr>
          <a:xfrm>
            <a:off x="8903143" y="6123543"/>
            <a:ext cx="3309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Stolz et al. (2021), Mol. Biol. </a:t>
            </a:r>
            <a:r>
              <a:rPr lang="en-US" dirty="0" err="1"/>
              <a:t>Evol</a:t>
            </a:r>
            <a:r>
              <a:rPr lang="en-US" dirty="0"/>
              <a:t>.</a:t>
            </a:r>
            <a:endParaRPr lang="en-US" i="1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8A6CEBE-D272-65B6-7D2B-DEBF273DE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2171" y="1317923"/>
            <a:ext cx="6008429" cy="533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06659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640B6-183A-3145-8B0A-799D41D9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models as a coalescent and reassortment/recombination/plasmid transfer process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EB76C6-9C9C-A24F-477F-6DEF54C9FF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54" r="29599" b="52146"/>
          <a:stretch/>
        </p:blipFill>
        <p:spPr>
          <a:xfrm>
            <a:off x="1969575" y="608331"/>
            <a:ext cx="1463040" cy="419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FDB205-D610-2F5C-DC8C-329CE83366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8"/>
          <a:stretch/>
        </p:blipFill>
        <p:spPr>
          <a:xfrm>
            <a:off x="838200" y="1647397"/>
            <a:ext cx="2695075" cy="4529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92084C-F16E-39F4-033F-D736D700D7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" r="68124"/>
          <a:stretch/>
        </p:blipFill>
        <p:spPr>
          <a:xfrm>
            <a:off x="4281101" y="1690688"/>
            <a:ext cx="2695075" cy="45295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93BED2-0455-6187-4DDC-EEB979ACAC1A}"/>
              </a:ext>
            </a:extLst>
          </p:cNvPr>
          <p:cNvSpPr txBox="1"/>
          <p:nvPr/>
        </p:nvSpPr>
        <p:spPr>
          <a:xfrm>
            <a:off x="2527561" y="6057790"/>
            <a:ext cx="3390371" cy="73866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E. Simon-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Loriere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E. C. Holmes “</a:t>
            </a:r>
            <a:r>
              <a:rPr lang="en-US" sz="14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Why do RNA viruses recombine?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” Nature Reviews Microbiology, 2011</a:t>
            </a:r>
            <a:endParaRPr lang="en-US" sz="1400" i="1" dirty="0"/>
          </a:p>
        </p:txBody>
      </p:sp>
      <p:pic>
        <p:nvPicPr>
          <p:cNvPr id="1026" name="Picture 2" descr="Transfer of a plasmid (green loop) between two bacterial cells through the process of conjugation.">
            <a:extLst>
              <a:ext uri="{FF2B5EF4-FFF2-40B4-BE49-F238E27FC236}">
                <a16:creationId xmlns:a16="http://schemas.microsoft.com/office/drawing/2014/main" id="{FC291CA2-D023-D3A5-6284-977B6754F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4002" y="2188348"/>
            <a:ext cx="3288444" cy="314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8BF8B6-05F5-7602-8423-79AA78CB752F}"/>
              </a:ext>
            </a:extLst>
          </p:cNvPr>
          <p:cNvSpPr txBox="1"/>
          <p:nvPr/>
        </p:nvSpPr>
        <p:spPr>
          <a:xfrm>
            <a:off x="7969254" y="6265733"/>
            <a:ext cx="2826026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b="0" i="0" dirty="0">
                <a:effectLst/>
                <a:latin typeface="Helvetica" pitchFamily="2" charset="0"/>
              </a:rPr>
              <a:t>Getting et al./Microbiology Spectrum, Jan. 2018</a:t>
            </a:r>
            <a:endParaRPr lang="en-US" sz="1400" i="1" dirty="0"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C2B13C-7406-6582-EE53-481902C8E022}"/>
              </a:ext>
            </a:extLst>
          </p:cNvPr>
          <p:cNvSpPr/>
          <p:nvPr/>
        </p:nvSpPr>
        <p:spPr>
          <a:xfrm>
            <a:off x="7317530" y="1690687"/>
            <a:ext cx="4036270" cy="5167313"/>
          </a:xfrm>
          <a:prstGeom prst="rect">
            <a:avLst/>
          </a:prstGeom>
          <a:solidFill>
            <a:schemeClr val="bg1">
              <a:alpha val="7000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8FCF56-6EF5-B2DD-C25A-FDB9DACA1AE8}"/>
              </a:ext>
            </a:extLst>
          </p:cNvPr>
          <p:cNvSpPr/>
          <p:nvPr/>
        </p:nvSpPr>
        <p:spPr>
          <a:xfrm>
            <a:off x="566802" y="1659552"/>
            <a:ext cx="3372945" cy="4429375"/>
          </a:xfrm>
          <a:prstGeom prst="rect">
            <a:avLst/>
          </a:prstGeom>
          <a:solidFill>
            <a:schemeClr val="bg1">
              <a:alpha val="7000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72395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Different parts of the genome of SARS-like viruses code for different ”trees”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74</a:t>
            </a:fld>
            <a:endParaRPr lang="en-US" dirty="0"/>
          </a:p>
        </p:txBody>
      </p:sp>
      <p:pic>
        <p:nvPicPr>
          <p:cNvPr id="5122" name="Picture 2" descr="Fig. 1">
            <a:extLst>
              <a:ext uri="{FF2B5EF4-FFF2-40B4-BE49-F238E27FC236}">
                <a16:creationId xmlns:a16="http://schemas.microsoft.com/office/drawing/2014/main" id="{851C9420-306B-5142-B835-36A8CECD1D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50"/>
          <a:stretch/>
        </p:blipFill>
        <p:spPr bwMode="auto">
          <a:xfrm>
            <a:off x="1766801" y="1509317"/>
            <a:ext cx="8658398" cy="4337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4BF310-D521-D44D-9485-D5080EC450AB}"/>
              </a:ext>
            </a:extLst>
          </p:cNvPr>
          <p:cNvSpPr txBox="1"/>
          <p:nvPr/>
        </p:nvSpPr>
        <p:spPr>
          <a:xfrm>
            <a:off x="8903143" y="6123543"/>
            <a:ext cx="2747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Boni</a:t>
            </a:r>
            <a:r>
              <a:rPr lang="en-US" dirty="0"/>
              <a:t> et al. (2020), Nat. Mic.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07534154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71B3D-D7E8-8E4D-A67F-583F506A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0053"/>
          </a:xfrm>
        </p:spPr>
        <p:txBody>
          <a:bodyPr>
            <a:normAutofit/>
          </a:bodyPr>
          <a:lstStyle/>
          <a:p>
            <a:r>
              <a:rPr lang="en-US" dirty="0"/>
              <a:t>To switch to networks, we conceptually just replace the tree terms with networks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D1F1540-2622-2A48-B4E3-81F6CC4F0F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412" y="2408608"/>
            <a:ext cx="10490071" cy="876782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8EFBBD4-2D33-524F-8562-9C1AEB1AD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412" y="4876833"/>
            <a:ext cx="10490071" cy="876782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5CE87F-3C98-A44E-B133-397081CAE412}"/>
              </a:ext>
            </a:extLst>
          </p:cNvPr>
          <p:cNvCxnSpPr>
            <a:cxnSpLocks/>
          </p:cNvCxnSpPr>
          <p:nvPr/>
        </p:nvCxnSpPr>
        <p:spPr>
          <a:xfrm>
            <a:off x="6201878" y="4081113"/>
            <a:ext cx="709061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Content Placeholder 9">
            <a:extLst>
              <a:ext uri="{FF2B5EF4-FFF2-40B4-BE49-F238E27FC236}">
                <a16:creationId xmlns:a16="http://schemas.microsoft.com/office/drawing/2014/main" id="{7205878A-077E-BA4A-87B7-94D1B417D4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616" r="54273" b="53893"/>
          <a:stretch/>
        </p:blipFill>
        <p:spPr>
          <a:xfrm>
            <a:off x="5275307" y="3624123"/>
            <a:ext cx="500511" cy="91397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30D0546-94EE-094C-8E23-A227DA0995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616" r="54153" b="56884"/>
          <a:stretch/>
        </p:blipFill>
        <p:spPr>
          <a:xfrm>
            <a:off x="7336999" y="3624121"/>
            <a:ext cx="565817" cy="91397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615DFE4-854C-5B44-BCB1-7FABE50A74B0}"/>
              </a:ext>
            </a:extLst>
          </p:cNvPr>
          <p:cNvSpPr/>
          <p:nvPr/>
        </p:nvSpPr>
        <p:spPr>
          <a:xfrm>
            <a:off x="4254365" y="4803006"/>
            <a:ext cx="2367815" cy="471638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DEEA75-E1CC-544B-977C-53452E0B023A}"/>
              </a:ext>
            </a:extLst>
          </p:cNvPr>
          <p:cNvSpPr/>
          <p:nvPr/>
        </p:nvSpPr>
        <p:spPr>
          <a:xfrm>
            <a:off x="6622181" y="4803006"/>
            <a:ext cx="1501542" cy="471638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69687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The complex recombination process can be simplified and modeled as a joint coalescence and recombination process.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A1CDE6-6136-0C4E-B8B8-9544897F7A49}"/>
              </a:ext>
            </a:extLst>
          </p:cNvPr>
          <p:cNvSpPr txBox="1"/>
          <p:nvPr/>
        </p:nvSpPr>
        <p:spPr>
          <a:xfrm>
            <a:off x="8903143" y="6123543"/>
            <a:ext cx="3212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Müller et al. (2022), Nat. Comm.</a:t>
            </a:r>
            <a:endParaRPr lang="en-US" i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76</a:t>
            </a:fld>
            <a:endParaRPr lang="en-US" dirty="0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BCF4BE6-8AC5-2449-AB98-A96BD9A50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1250" y="1416815"/>
            <a:ext cx="6330950" cy="489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90788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Helvetica" pitchFamily="2" charset="0"/>
              </a:rPr>
              <a:t>Recombination events can be inferred well, but getting actual posterior support values is hard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77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628F56-29B9-DA14-4D37-260C9B8259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066" b="32948"/>
          <a:stretch/>
        </p:blipFill>
        <p:spPr>
          <a:xfrm>
            <a:off x="990600" y="1335441"/>
            <a:ext cx="9713343" cy="48652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6C630C-E8F3-CEC6-AA27-BEA890E713FB}"/>
              </a:ext>
            </a:extLst>
          </p:cNvPr>
          <p:cNvSpPr txBox="1"/>
          <p:nvPr/>
        </p:nvSpPr>
        <p:spPr>
          <a:xfrm>
            <a:off x="8903143" y="6123543"/>
            <a:ext cx="3212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Müller et al. (2022), Nat. Comm.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41861038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E752AF2-D85A-2148-A43E-EC21CDBA0F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670"/>
          <a:stretch/>
        </p:blipFill>
        <p:spPr>
          <a:xfrm>
            <a:off x="838200" y="1382941"/>
            <a:ext cx="8620560" cy="520075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Recombination events shaped the evolutionary history of SARS-like viruses.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78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B9547F-DEF9-879E-FA30-EFC77A53D900}"/>
              </a:ext>
            </a:extLst>
          </p:cNvPr>
          <p:cNvSpPr txBox="1"/>
          <p:nvPr/>
        </p:nvSpPr>
        <p:spPr>
          <a:xfrm>
            <a:off x="8903143" y="6123543"/>
            <a:ext cx="3212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Müller et al. (2022), Nat. Comm.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84683950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Helvetica" pitchFamily="2" charset="0"/>
              </a:rPr>
              <a:t>Evidence for a few recombination events in the recent history of SARS-CoV-2 before entering the human population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79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D0A399-1383-8ACA-00E2-2F7428AF3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057" y="1600200"/>
            <a:ext cx="9046686" cy="452334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4B2A028-2798-1CCB-FF0D-41A6A9FB0F3E}"/>
              </a:ext>
            </a:extLst>
          </p:cNvPr>
          <p:cNvSpPr txBox="1"/>
          <p:nvPr/>
        </p:nvSpPr>
        <p:spPr>
          <a:xfrm>
            <a:off x="8903143" y="6123543"/>
            <a:ext cx="3212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Müller et al. (2022), Nat. Comm.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783673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C2F101D2-A0AB-3227-0163-84BC0EA18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70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Recombination events shaped the evolutionary history of SARS-like viruses.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80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2572F4-CF67-104A-8F06-C55286BE4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14629" y="149291"/>
            <a:ext cx="13284797" cy="70852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A8D3DA-D30D-61A6-AC3F-CBB83BF3CA0D}"/>
              </a:ext>
            </a:extLst>
          </p:cNvPr>
          <p:cNvSpPr txBox="1"/>
          <p:nvPr/>
        </p:nvSpPr>
        <p:spPr>
          <a:xfrm>
            <a:off x="8903143" y="6123543"/>
            <a:ext cx="3212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Müller et al. (2022), Nat. Comm.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22619591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The analyzed SARS-like dataset contains about 300 recombination events, meaning the average number of consecutive </a:t>
            </a:r>
            <a:r>
              <a:rPr lang="en-US" sz="2800" dirty="0" err="1">
                <a:latin typeface="Helvetica" pitchFamily="2" charset="0"/>
              </a:rPr>
              <a:t>basepairs</a:t>
            </a:r>
            <a:r>
              <a:rPr lang="en-US" sz="2800" dirty="0">
                <a:latin typeface="Helvetica" pitchFamily="2" charset="0"/>
              </a:rPr>
              <a:t> that code for the same tree is 100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81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90926F-B2F2-7E42-AE3E-E571DCC984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591" r="72097"/>
          <a:stretch/>
        </p:blipFill>
        <p:spPr>
          <a:xfrm>
            <a:off x="5869288" y="1743491"/>
            <a:ext cx="3866758" cy="47493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717684-2253-8E43-9876-80356EBF8F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2097" b="52427"/>
          <a:stretch/>
        </p:blipFill>
        <p:spPr>
          <a:xfrm>
            <a:off x="1456298" y="1839005"/>
            <a:ext cx="3866757" cy="43949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3EAD4B-047C-AAA4-8664-AE7C10E66C03}"/>
              </a:ext>
            </a:extLst>
          </p:cNvPr>
          <p:cNvSpPr txBox="1"/>
          <p:nvPr/>
        </p:nvSpPr>
        <p:spPr>
          <a:xfrm>
            <a:off x="8903143" y="6123543"/>
            <a:ext cx="3212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Müller et al. (2022), Nat. Comm.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747888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RmYN02 is the closest common ancestor to SARS-CoV-2 on most parts of the genome.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82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D62E21-4F96-1242-9D85-42074285B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348" y="1385891"/>
            <a:ext cx="9475304" cy="47376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C3DE1C-A64A-3869-0038-E542A1C5C0D4}"/>
              </a:ext>
            </a:extLst>
          </p:cNvPr>
          <p:cNvSpPr txBox="1"/>
          <p:nvPr/>
        </p:nvSpPr>
        <p:spPr>
          <a:xfrm>
            <a:off x="8903143" y="6123543"/>
            <a:ext cx="3212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Müller et al. (2022), Nat. Comm.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05092385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83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EDFE04-53DB-B748-BFF8-D0E86E1A1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60" y="0"/>
            <a:ext cx="120946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6813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Recombination rates vary with rates of adaptation across the genomes of seasonal coronaviruses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77527C-BB12-1946-A584-42DDCE5B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526FD-742D-DA43-B9D4-8A35AE5387EE}" type="slidenum">
              <a:rPr lang="en-US" smtClean="0"/>
              <a:t>84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9E58B-AEAE-5045-885C-E55F7F1A8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886" y="2091739"/>
            <a:ext cx="9904227" cy="33014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83B5CA2-35E8-4605-A779-B90E05AF4368}"/>
              </a:ext>
            </a:extLst>
          </p:cNvPr>
          <p:cNvSpPr txBox="1"/>
          <p:nvPr/>
        </p:nvSpPr>
        <p:spPr>
          <a:xfrm>
            <a:off x="8903143" y="6123543"/>
            <a:ext cx="3212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Müller et al. (2022), Nat. Comm.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3002414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640B6-183A-3145-8B0A-799D41D9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/>
              <a:t>models as a coalescent and reassortment/recombination/plasmid transfer process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EB76C6-9C9C-A24F-477F-6DEF54C9FF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54" r="29599" b="52146"/>
          <a:stretch/>
        </p:blipFill>
        <p:spPr>
          <a:xfrm>
            <a:off x="1969575" y="608331"/>
            <a:ext cx="1463040" cy="419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FDB205-D610-2F5C-DC8C-329CE83366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8"/>
          <a:stretch/>
        </p:blipFill>
        <p:spPr>
          <a:xfrm>
            <a:off x="838200" y="1647397"/>
            <a:ext cx="2695075" cy="4529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92084C-F16E-39F4-033F-D736D700D7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" r="68124"/>
          <a:stretch/>
        </p:blipFill>
        <p:spPr>
          <a:xfrm>
            <a:off x="4281101" y="1690688"/>
            <a:ext cx="2695075" cy="45295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93BED2-0455-6187-4DDC-EEB979ACAC1A}"/>
              </a:ext>
            </a:extLst>
          </p:cNvPr>
          <p:cNvSpPr txBox="1"/>
          <p:nvPr/>
        </p:nvSpPr>
        <p:spPr>
          <a:xfrm>
            <a:off x="2527561" y="6057790"/>
            <a:ext cx="3390371" cy="738664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E. Simon-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Loriere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E. C. Holmes “</a:t>
            </a:r>
            <a:r>
              <a:rPr lang="en-US" sz="14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Why do RNA viruses recombine?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” Nature Reviews Microbiology, 2011</a:t>
            </a:r>
            <a:endParaRPr lang="en-US" sz="1400" i="1" dirty="0"/>
          </a:p>
        </p:txBody>
      </p:sp>
      <p:pic>
        <p:nvPicPr>
          <p:cNvPr id="1026" name="Picture 2" descr="Transfer of a plasmid (green loop) between two bacterial cells through the process of conjugation.">
            <a:extLst>
              <a:ext uri="{FF2B5EF4-FFF2-40B4-BE49-F238E27FC236}">
                <a16:creationId xmlns:a16="http://schemas.microsoft.com/office/drawing/2014/main" id="{FC291CA2-D023-D3A5-6284-977B6754F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4002" y="2188348"/>
            <a:ext cx="3288444" cy="314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8BF8B6-05F5-7602-8423-79AA78CB752F}"/>
              </a:ext>
            </a:extLst>
          </p:cNvPr>
          <p:cNvSpPr txBox="1"/>
          <p:nvPr/>
        </p:nvSpPr>
        <p:spPr>
          <a:xfrm>
            <a:off x="7969254" y="6265733"/>
            <a:ext cx="2826026" cy="523220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b="0" i="0" dirty="0">
                <a:effectLst/>
                <a:latin typeface="Helvetica" pitchFamily="2" charset="0"/>
              </a:rPr>
              <a:t>Getting et al./Microbiology Spectrum, Jan. 2018</a:t>
            </a:r>
            <a:endParaRPr lang="en-US" sz="1400" i="1" dirty="0">
              <a:latin typeface="Helvetica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8FCF56-6EF5-B2DD-C25A-FDB9DACA1AE8}"/>
              </a:ext>
            </a:extLst>
          </p:cNvPr>
          <p:cNvSpPr/>
          <p:nvPr/>
        </p:nvSpPr>
        <p:spPr>
          <a:xfrm>
            <a:off x="566802" y="1659552"/>
            <a:ext cx="6661312" cy="5129401"/>
          </a:xfrm>
          <a:prstGeom prst="rect">
            <a:avLst/>
          </a:prstGeom>
          <a:solidFill>
            <a:schemeClr val="bg1">
              <a:alpha val="7000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07378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DE209-734A-5D4A-A7E7-30CCCE1EC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Ancestral recombination graphs for the coalescent with gene conversion can be inferred in BEAST2 using </a:t>
            </a:r>
            <a:r>
              <a:rPr lang="en-US" dirty="0" err="1"/>
              <a:t>Bacter</a:t>
            </a:r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CEAB21-43A3-6F4A-AF5C-8779E7C97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88109" y="2179230"/>
            <a:ext cx="6065691" cy="398872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0AA67A-9A54-0D41-B247-11468151820A}"/>
              </a:ext>
            </a:extLst>
          </p:cNvPr>
          <p:cNvSpPr txBox="1"/>
          <p:nvPr/>
        </p:nvSpPr>
        <p:spPr>
          <a:xfrm>
            <a:off x="904973" y="2179229"/>
            <a:ext cx="43080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" pitchFamily="2" charset="0"/>
              </a:rPr>
              <a:t>Allows to estimate tree based networks that have a base tree and edges that detach and re-attach directly to that base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" pitchFamily="2" charset="0"/>
              </a:rPr>
              <a:t>Requires the assumption that only a small part of the genome is subject to recombination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Helvetica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CF3B8F-8FAB-D359-D0CD-24F9C9FFDF2C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Vaughan et al. (2017), </a:t>
            </a:r>
            <a:r>
              <a:rPr lang="en-US" i="1" dirty="0"/>
              <a:t>Genetics</a:t>
            </a:r>
          </a:p>
        </p:txBody>
      </p:sp>
    </p:spTree>
    <p:extLst>
      <p:ext uri="{BB962C8B-B14F-4D97-AF65-F5344CB8AC3E}">
        <p14:creationId xmlns:p14="http://schemas.microsoft.com/office/powerpoint/2010/main" val="73819016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The transfer of plasmids between bacterial lineages can be inferred using phylogenetic networks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9F4DE8-867E-D5C7-DC64-66F85FB5B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634" y="1520670"/>
            <a:ext cx="5167532" cy="40263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97A6A6-0168-E07B-AA91-505311FA8339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 (2023), </a:t>
            </a:r>
            <a:r>
              <a:rPr lang="en-US" i="1" dirty="0" err="1"/>
              <a:t>BioRxiv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2920379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The transfer of plasmids between bacterial lineages can be inferred using phylogenetic networks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3E6EF58-A83C-141D-18B7-625D9B3C57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713" y="2123782"/>
            <a:ext cx="9764487" cy="32548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CE69BE-9DC6-37C5-FB2A-961182EBEA7D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 (2023), </a:t>
            </a:r>
            <a:r>
              <a:rPr lang="en-US" i="1" dirty="0" err="1"/>
              <a:t>BioRxiv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5367122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The transfer of plasmids between bacterial lineages can be inferred using phylogenetic networks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AC93C3-D7E5-90FA-F7B3-A26E4D8BF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250" y="1366842"/>
            <a:ext cx="4073521" cy="53418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6F3841-E1A1-648D-4130-0F8BB4D6ECE1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 (2023), </a:t>
            </a:r>
            <a:r>
              <a:rPr lang="en-US" i="1" dirty="0" err="1"/>
              <a:t>BioRxiv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955078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656F2CF6-53C2-ED67-B3D7-F825A1CD4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55" y="279400"/>
            <a:ext cx="11225641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084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" pitchFamily="2" charset="0"/>
              </a:rPr>
              <a:t>spA</a:t>
            </a:r>
            <a:r>
              <a:rPr lang="en-US" sz="2800" dirty="0">
                <a:latin typeface="Helvetica" pitchFamily="2" charset="0"/>
              </a:rPr>
              <a:t> is transferred between lineages more often than other plasmids with unknown function (</a:t>
            </a:r>
            <a:r>
              <a:rPr lang="en-US" sz="2800" dirty="0" err="1">
                <a:latin typeface="Helvetica" pitchFamily="2" charset="0"/>
              </a:rPr>
              <a:t>spB</a:t>
            </a:r>
            <a:r>
              <a:rPr lang="en-US" sz="2800" dirty="0">
                <a:latin typeface="Helvetica" pitchFamily="2" charset="0"/>
              </a:rPr>
              <a:t>, </a:t>
            </a:r>
            <a:r>
              <a:rPr lang="en-US" sz="2800" dirty="0" err="1">
                <a:latin typeface="Helvetica" pitchFamily="2" charset="0"/>
              </a:rPr>
              <a:t>spC</a:t>
            </a:r>
            <a:r>
              <a:rPr lang="en-US" sz="2800" dirty="0">
                <a:latin typeface="Helvetica" pitchFamily="2" charset="0"/>
              </a:rPr>
              <a:t>) and the much larger virulence plasmid</a:t>
            </a:r>
            <a:endParaRPr lang="en-US" sz="2800" i="1" dirty="0"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3A3402-04FB-1C36-05A4-5A4CD1BDC3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00" y="1700692"/>
            <a:ext cx="4953000" cy="44026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F417E7-A337-DC4E-73F5-7C856AE269B9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 (2023), </a:t>
            </a:r>
            <a:r>
              <a:rPr lang="en-US" i="1" dirty="0" err="1"/>
              <a:t>BioRxiv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06615767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The transfer of plasmids between bacterial lineages can be inferred using phylogenetic networks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8ED173-BB8A-BA8A-FA70-45EF0FA662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700" y="1589314"/>
            <a:ext cx="4800600" cy="426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0CF84E-9A5E-8198-C320-385E710EF247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 (2023), </a:t>
            </a:r>
            <a:r>
              <a:rPr lang="en-US" i="1" dirty="0" err="1"/>
              <a:t>BioRxiv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2249039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latin typeface="Helvetica" pitchFamily="2" charset="0"/>
              </a:rPr>
              <a:t>Modelling the co-evolution of plasmids and chromosome improves resolution of plasmids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diagram of different types of trees&#10;&#10;Description automatically generated">
            <a:extLst>
              <a:ext uri="{FF2B5EF4-FFF2-40B4-BE49-F238E27FC236}">
                <a16:creationId xmlns:a16="http://schemas.microsoft.com/office/drawing/2014/main" id="{7943047B-6EF4-9D50-3721-B4D244ECF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6846" y="1589993"/>
            <a:ext cx="6066204" cy="43743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808484-8225-F097-7335-2E530717242B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 (2023), </a:t>
            </a:r>
            <a:r>
              <a:rPr lang="en-US" i="1" dirty="0" err="1"/>
              <a:t>BioRxiv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5000959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0D472E-A2B6-262A-6748-CD080F5906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381"/>
          <a:stretch/>
        </p:blipFill>
        <p:spPr>
          <a:xfrm>
            <a:off x="1306285" y="-1583"/>
            <a:ext cx="3483429" cy="5965894"/>
          </a:xfrm>
          <a:prstGeom prst="rect">
            <a:avLst/>
          </a:prstGeom>
        </p:spPr>
      </p:pic>
      <p:sp>
        <p:nvSpPr>
          <p:cNvPr id="11" name="Right Brace 10">
            <a:extLst>
              <a:ext uri="{FF2B5EF4-FFF2-40B4-BE49-F238E27FC236}">
                <a16:creationId xmlns:a16="http://schemas.microsoft.com/office/drawing/2014/main" id="{CD814DCA-A3AF-CC2D-99A5-29B1CDC32621}"/>
              </a:ext>
            </a:extLst>
          </p:cNvPr>
          <p:cNvSpPr/>
          <p:nvPr/>
        </p:nvSpPr>
        <p:spPr>
          <a:xfrm>
            <a:off x="5050970" y="149291"/>
            <a:ext cx="449943" cy="2550366"/>
          </a:xfrm>
          <a:custGeom>
            <a:avLst/>
            <a:gdLst>
              <a:gd name="connsiteX0" fmla="*/ 0 w 449943"/>
              <a:gd name="connsiteY0" fmla="*/ 0 h 2550366"/>
              <a:gd name="connsiteX1" fmla="*/ 224972 w 449943"/>
              <a:gd name="connsiteY1" fmla="*/ 37494 h 2550366"/>
              <a:gd name="connsiteX2" fmla="*/ 224972 w 449943"/>
              <a:gd name="connsiteY2" fmla="*/ 1237689 h 2550366"/>
              <a:gd name="connsiteX3" fmla="*/ 449944 w 449943"/>
              <a:gd name="connsiteY3" fmla="*/ 1275183 h 2550366"/>
              <a:gd name="connsiteX4" fmla="*/ 224972 w 449943"/>
              <a:gd name="connsiteY4" fmla="*/ 1312677 h 2550366"/>
              <a:gd name="connsiteX5" fmla="*/ 224972 w 449943"/>
              <a:gd name="connsiteY5" fmla="*/ 2512872 h 2550366"/>
              <a:gd name="connsiteX6" fmla="*/ 0 w 449943"/>
              <a:gd name="connsiteY6" fmla="*/ 2550366 h 2550366"/>
              <a:gd name="connsiteX7" fmla="*/ 0 w 449943"/>
              <a:gd name="connsiteY7" fmla="*/ 0 h 2550366"/>
              <a:gd name="connsiteX0" fmla="*/ 0 w 449943"/>
              <a:gd name="connsiteY0" fmla="*/ 0 h 2550366"/>
              <a:gd name="connsiteX1" fmla="*/ 224972 w 449943"/>
              <a:gd name="connsiteY1" fmla="*/ 37494 h 2550366"/>
              <a:gd name="connsiteX2" fmla="*/ 224972 w 449943"/>
              <a:gd name="connsiteY2" fmla="*/ 1237689 h 2550366"/>
              <a:gd name="connsiteX3" fmla="*/ 449944 w 449943"/>
              <a:gd name="connsiteY3" fmla="*/ 1275183 h 2550366"/>
              <a:gd name="connsiteX4" fmla="*/ 224972 w 449943"/>
              <a:gd name="connsiteY4" fmla="*/ 1312677 h 2550366"/>
              <a:gd name="connsiteX5" fmla="*/ 224972 w 449943"/>
              <a:gd name="connsiteY5" fmla="*/ 2512872 h 2550366"/>
              <a:gd name="connsiteX6" fmla="*/ 0 w 449943"/>
              <a:gd name="connsiteY6" fmla="*/ 2550366 h 2550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943" h="2550366" stroke="0" extrusionOk="0">
                <a:moveTo>
                  <a:pt x="0" y="0"/>
                </a:moveTo>
                <a:cubicBezTo>
                  <a:pt x="123613" y="-392"/>
                  <a:pt x="222729" y="17629"/>
                  <a:pt x="224972" y="37494"/>
                </a:cubicBezTo>
                <a:cubicBezTo>
                  <a:pt x="121623" y="192176"/>
                  <a:pt x="156071" y="814442"/>
                  <a:pt x="224972" y="1237689"/>
                </a:cubicBezTo>
                <a:cubicBezTo>
                  <a:pt x="217913" y="1265289"/>
                  <a:pt x="322890" y="1290690"/>
                  <a:pt x="449944" y="1275183"/>
                </a:cubicBezTo>
                <a:cubicBezTo>
                  <a:pt x="323092" y="1273759"/>
                  <a:pt x="228484" y="1293648"/>
                  <a:pt x="224972" y="1312677"/>
                </a:cubicBezTo>
                <a:cubicBezTo>
                  <a:pt x="306690" y="1613610"/>
                  <a:pt x="269439" y="2128079"/>
                  <a:pt x="224972" y="2512872"/>
                </a:cubicBezTo>
                <a:cubicBezTo>
                  <a:pt x="222633" y="2533221"/>
                  <a:pt x="115162" y="2558922"/>
                  <a:pt x="0" y="2550366"/>
                </a:cubicBezTo>
                <a:cubicBezTo>
                  <a:pt x="48231" y="1889238"/>
                  <a:pt x="-84455" y="809761"/>
                  <a:pt x="0" y="0"/>
                </a:cubicBezTo>
                <a:close/>
              </a:path>
              <a:path w="449943" h="2550366" fill="none" extrusionOk="0">
                <a:moveTo>
                  <a:pt x="0" y="0"/>
                </a:moveTo>
                <a:cubicBezTo>
                  <a:pt x="123931" y="-23"/>
                  <a:pt x="223726" y="14248"/>
                  <a:pt x="224972" y="37494"/>
                </a:cubicBezTo>
                <a:cubicBezTo>
                  <a:pt x="146485" y="621074"/>
                  <a:pt x="242780" y="942667"/>
                  <a:pt x="224972" y="1237689"/>
                </a:cubicBezTo>
                <a:cubicBezTo>
                  <a:pt x="223120" y="1261707"/>
                  <a:pt x="332325" y="1280109"/>
                  <a:pt x="449944" y="1275183"/>
                </a:cubicBezTo>
                <a:cubicBezTo>
                  <a:pt x="325564" y="1278307"/>
                  <a:pt x="227559" y="1290435"/>
                  <a:pt x="224972" y="1312677"/>
                </a:cubicBezTo>
                <a:cubicBezTo>
                  <a:pt x="183235" y="1675681"/>
                  <a:pt x="326079" y="2252937"/>
                  <a:pt x="224972" y="2512872"/>
                </a:cubicBezTo>
                <a:cubicBezTo>
                  <a:pt x="228851" y="2541260"/>
                  <a:pt x="108068" y="2558899"/>
                  <a:pt x="0" y="2550366"/>
                </a:cubicBezTo>
              </a:path>
              <a:path w="449943" h="2550366" fill="none" stroke="0" extrusionOk="0">
                <a:moveTo>
                  <a:pt x="0" y="0"/>
                </a:moveTo>
                <a:cubicBezTo>
                  <a:pt x="125601" y="757"/>
                  <a:pt x="227541" y="17405"/>
                  <a:pt x="224972" y="37494"/>
                </a:cubicBezTo>
                <a:cubicBezTo>
                  <a:pt x="190455" y="161666"/>
                  <a:pt x="247916" y="953487"/>
                  <a:pt x="224972" y="1237689"/>
                </a:cubicBezTo>
                <a:cubicBezTo>
                  <a:pt x="232851" y="1270125"/>
                  <a:pt x="326369" y="1282169"/>
                  <a:pt x="449944" y="1275183"/>
                </a:cubicBezTo>
                <a:cubicBezTo>
                  <a:pt x="326166" y="1275908"/>
                  <a:pt x="226494" y="1293834"/>
                  <a:pt x="224972" y="1312677"/>
                </a:cubicBezTo>
                <a:cubicBezTo>
                  <a:pt x="131885" y="1439959"/>
                  <a:pt x="171042" y="2158522"/>
                  <a:pt x="224972" y="2512872"/>
                </a:cubicBezTo>
                <a:cubicBezTo>
                  <a:pt x="204862" y="2536881"/>
                  <a:pt x="119249" y="2546916"/>
                  <a:pt x="0" y="2550366"/>
                </a:cubicBezTo>
              </a:path>
            </a:pathLst>
          </a:custGeom>
          <a:ln w="34925">
            <a:extLst>
              <a:ext uri="{C807C97D-BFC1-408E-A445-0C87EB9F89A2}">
                <ask:lineSketchStyleProps xmlns:ask="http://schemas.microsoft.com/office/drawing/2018/sketchyshapes" sd="1219033472">
                  <a:prstGeom prst="rightBrac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C916903A-B132-3232-7BCC-D69E426A1A5D}"/>
              </a:ext>
            </a:extLst>
          </p:cNvPr>
          <p:cNvSpPr/>
          <p:nvPr/>
        </p:nvSpPr>
        <p:spPr>
          <a:xfrm>
            <a:off x="5050969" y="2743200"/>
            <a:ext cx="449943" cy="3062514"/>
          </a:xfrm>
          <a:custGeom>
            <a:avLst/>
            <a:gdLst>
              <a:gd name="connsiteX0" fmla="*/ 0 w 449943"/>
              <a:gd name="connsiteY0" fmla="*/ 0 h 3062514"/>
              <a:gd name="connsiteX1" fmla="*/ 224972 w 449943"/>
              <a:gd name="connsiteY1" fmla="*/ 37494 h 3062514"/>
              <a:gd name="connsiteX2" fmla="*/ 224972 w 449943"/>
              <a:gd name="connsiteY2" fmla="*/ 1493763 h 3062514"/>
              <a:gd name="connsiteX3" fmla="*/ 449944 w 449943"/>
              <a:gd name="connsiteY3" fmla="*/ 1531257 h 3062514"/>
              <a:gd name="connsiteX4" fmla="*/ 224972 w 449943"/>
              <a:gd name="connsiteY4" fmla="*/ 1568751 h 3062514"/>
              <a:gd name="connsiteX5" fmla="*/ 224972 w 449943"/>
              <a:gd name="connsiteY5" fmla="*/ 3025020 h 3062514"/>
              <a:gd name="connsiteX6" fmla="*/ 0 w 449943"/>
              <a:gd name="connsiteY6" fmla="*/ 3062514 h 3062514"/>
              <a:gd name="connsiteX7" fmla="*/ 0 w 449943"/>
              <a:gd name="connsiteY7" fmla="*/ 0 h 3062514"/>
              <a:gd name="connsiteX0" fmla="*/ 0 w 449943"/>
              <a:gd name="connsiteY0" fmla="*/ 0 h 3062514"/>
              <a:gd name="connsiteX1" fmla="*/ 224972 w 449943"/>
              <a:gd name="connsiteY1" fmla="*/ 37494 h 3062514"/>
              <a:gd name="connsiteX2" fmla="*/ 224972 w 449943"/>
              <a:gd name="connsiteY2" fmla="*/ 1493763 h 3062514"/>
              <a:gd name="connsiteX3" fmla="*/ 449944 w 449943"/>
              <a:gd name="connsiteY3" fmla="*/ 1531257 h 3062514"/>
              <a:gd name="connsiteX4" fmla="*/ 224972 w 449943"/>
              <a:gd name="connsiteY4" fmla="*/ 1568751 h 3062514"/>
              <a:gd name="connsiteX5" fmla="*/ 224972 w 449943"/>
              <a:gd name="connsiteY5" fmla="*/ 3025020 h 3062514"/>
              <a:gd name="connsiteX6" fmla="*/ 0 w 449943"/>
              <a:gd name="connsiteY6" fmla="*/ 3062514 h 3062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943" h="3062514" stroke="0" extrusionOk="0">
                <a:moveTo>
                  <a:pt x="0" y="0"/>
                </a:moveTo>
                <a:cubicBezTo>
                  <a:pt x="123613" y="-392"/>
                  <a:pt x="222729" y="17629"/>
                  <a:pt x="224972" y="37494"/>
                </a:cubicBezTo>
                <a:cubicBezTo>
                  <a:pt x="320220" y="332257"/>
                  <a:pt x="246651" y="1326923"/>
                  <a:pt x="224972" y="1493763"/>
                </a:cubicBezTo>
                <a:cubicBezTo>
                  <a:pt x="217913" y="1521363"/>
                  <a:pt x="322890" y="1546764"/>
                  <a:pt x="449944" y="1531257"/>
                </a:cubicBezTo>
                <a:cubicBezTo>
                  <a:pt x="323092" y="1529833"/>
                  <a:pt x="228484" y="1549722"/>
                  <a:pt x="224972" y="1568751"/>
                </a:cubicBezTo>
                <a:cubicBezTo>
                  <a:pt x="218750" y="2099750"/>
                  <a:pt x="251040" y="2740600"/>
                  <a:pt x="224972" y="3025020"/>
                </a:cubicBezTo>
                <a:cubicBezTo>
                  <a:pt x="222633" y="3045369"/>
                  <a:pt x="115162" y="3071070"/>
                  <a:pt x="0" y="3062514"/>
                </a:cubicBezTo>
                <a:cubicBezTo>
                  <a:pt x="48231" y="1820959"/>
                  <a:pt x="-84455" y="730207"/>
                  <a:pt x="0" y="0"/>
                </a:cubicBezTo>
                <a:close/>
              </a:path>
              <a:path w="449943" h="3062514" fill="none" extrusionOk="0">
                <a:moveTo>
                  <a:pt x="0" y="0"/>
                </a:moveTo>
                <a:cubicBezTo>
                  <a:pt x="123931" y="-23"/>
                  <a:pt x="223726" y="14248"/>
                  <a:pt x="224972" y="37494"/>
                </a:cubicBezTo>
                <a:cubicBezTo>
                  <a:pt x="236808" y="418408"/>
                  <a:pt x="143207" y="987497"/>
                  <a:pt x="224972" y="1493763"/>
                </a:cubicBezTo>
                <a:cubicBezTo>
                  <a:pt x="223120" y="1517781"/>
                  <a:pt x="332325" y="1536183"/>
                  <a:pt x="449944" y="1531257"/>
                </a:cubicBezTo>
                <a:cubicBezTo>
                  <a:pt x="325564" y="1534381"/>
                  <a:pt x="227559" y="1546509"/>
                  <a:pt x="224972" y="1568751"/>
                </a:cubicBezTo>
                <a:cubicBezTo>
                  <a:pt x="286677" y="1967895"/>
                  <a:pt x="202801" y="2542283"/>
                  <a:pt x="224972" y="3025020"/>
                </a:cubicBezTo>
                <a:cubicBezTo>
                  <a:pt x="228851" y="3053408"/>
                  <a:pt x="108068" y="3071047"/>
                  <a:pt x="0" y="3062514"/>
                </a:cubicBezTo>
              </a:path>
              <a:path w="449943" h="3062514" fill="none" stroke="0" extrusionOk="0">
                <a:moveTo>
                  <a:pt x="0" y="0"/>
                </a:moveTo>
                <a:cubicBezTo>
                  <a:pt x="125601" y="757"/>
                  <a:pt x="227541" y="17405"/>
                  <a:pt x="224972" y="37494"/>
                </a:cubicBezTo>
                <a:cubicBezTo>
                  <a:pt x="322492" y="421837"/>
                  <a:pt x="143803" y="1030335"/>
                  <a:pt x="224972" y="1493763"/>
                </a:cubicBezTo>
                <a:cubicBezTo>
                  <a:pt x="232851" y="1526199"/>
                  <a:pt x="326369" y="1538243"/>
                  <a:pt x="449944" y="1531257"/>
                </a:cubicBezTo>
                <a:cubicBezTo>
                  <a:pt x="326166" y="1531982"/>
                  <a:pt x="226494" y="1549908"/>
                  <a:pt x="224972" y="1568751"/>
                </a:cubicBezTo>
                <a:cubicBezTo>
                  <a:pt x="313863" y="2136659"/>
                  <a:pt x="137852" y="2805528"/>
                  <a:pt x="224972" y="3025020"/>
                </a:cubicBezTo>
                <a:cubicBezTo>
                  <a:pt x="204862" y="3049029"/>
                  <a:pt x="119249" y="3059064"/>
                  <a:pt x="0" y="3062514"/>
                </a:cubicBezTo>
              </a:path>
            </a:pathLst>
          </a:custGeom>
          <a:ln w="34925">
            <a:extLst>
              <a:ext uri="{C807C97D-BFC1-408E-A445-0C87EB9F89A2}">
                <ask:lineSketchStyleProps xmlns:ask="http://schemas.microsoft.com/office/drawing/2018/sketchyshapes" sd="1219033472">
                  <a:prstGeom prst="rightBrac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DE7346-7A00-DF16-6656-26195850AFD4}"/>
              </a:ext>
            </a:extLst>
          </p:cNvPr>
          <p:cNvSpPr txBox="1"/>
          <p:nvPr/>
        </p:nvSpPr>
        <p:spPr>
          <a:xfrm>
            <a:off x="5531336" y="1049722"/>
            <a:ext cx="461665" cy="1118255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S. </a:t>
            </a:r>
            <a:r>
              <a:rPr lang="en-US" dirty="0" err="1">
                <a:latin typeface="Helvetica" pitchFamily="2" charset="0"/>
              </a:rPr>
              <a:t>flexneri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A6B66F-7B5B-5E7C-A4B7-4E75AC8B2E19}"/>
              </a:ext>
            </a:extLst>
          </p:cNvPr>
          <p:cNvSpPr txBox="1"/>
          <p:nvPr/>
        </p:nvSpPr>
        <p:spPr>
          <a:xfrm>
            <a:off x="5542921" y="3907690"/>
            <a:ext cx="461665" cy="925894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S. </a:t>
            </a:r>
            <a:r>
              <a:rPr lang="en-US" dirty="0" err="1">
                <a:latin typeface="Helvetica" pitchFamily="2" charset="0"/>
              </a:rPr>
              <a:t>sonei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B6D7B5F-D0FD-E8DB-A863-E63366568B66}"/>
              </a:ext>
            </a:extLst>
          </p:cNvPr>
          <p:cNvSpPr txBox="1">
            <a:spLocks/>
          </p:cNvSpPr>
          <p:nvPr/>
        </p:nvSpPr>
        <p:spPr>
          <a:xfrm>
            <a:off x="6508262" y="149290"/>
            <a:ext cx="5683737" cy="2956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The ancestral history of pKSR100  shows multiple jumps between bacterial lineages of </a:t>
            </a:r>
            <a:r>
              <a:rPr lang="en-US" sz="2800" i="1" dirty="0">
                <a:latin typeface="Helvetica" pitchFamily="2" charset="0"/>
              </a:rPr>
              <a:t>S. </a:t>
            </a:r>
            <a:r>
              <a:rPr lang="en-US" sz="2800" i="1" dirty="0" err="1">
                <a:latin typeface="Helvetica" pitchFamily="2" charset="0"/>
              </a:rPr>
              <a:t>sonnei</a:t>
            </a:r>
            <a:r>
              <a:rPr lang="en-US" sz="2800" dirty="0">
                <a:latin typeface="Helvetica" pitchFamily="2" charset="0"/>
              </a:rPr>
              <a:t> and </a:t>
            </a:r>
            <a:r>
              <a:rPr lang="en-US" sz="2800" i="1" dirty="0">
                <a:latin typeface="Helvetica" pitchFamily="2" charset="0"/>
              </a:rPr>
              <a:t>S. </a:t>
            </a:r>
            <a:r>
              <a:rPr lang="en-US" sz="2800" i="1" dirty="0" err="1">
                <a:latin typeface="Helvetica" pitchFamily="2" charset="0"/>
              </a:rPr>
              <a:t>flexneri</a:t>
            </a:r>
            <a:endParaRPr lang="en-US" sz="2800" i="1" dirty="0">
              <a:latin typeface="Helvetica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02B8AF-FEAB-3990-8111-8F818F7CF8ED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 (2023), </a:t>
            </a:r>
            <a:r>
              <a:rPr lang="en-US" i="1" dirty="0" err="1"/>
              <a:t>BioRxiv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008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8080D4A-8C5D-8D41-BF94-23FC46233E88}"/>
              </a:ext>
            </a:extLst>
          </p:cNvPr>
          <p:cNvSpPr txBox="1">
            <a:spLocks/>
          </p:cNvSpPr>
          <p:nvPr/>
        </p:nvSpPr>
        <p:spPr>
          <a:xfrm>
            <a:off x="8621484" y="149290"/>
            <a:ext cx="3570515" cy="2956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Reconstructing the co-evolutionary history of the core chromosome and plasmid allows mapping host switches onto the plasmid tree</a:t>
            </a:r>
            <a:endParaRPr lang="en-US" sz="2800" i="1" dirty="0"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0D472E-A2B6-262A-6748-CD080F590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85" y="-1583"/>
            <a:ext cx="7315200" cy="59658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6C1490-E46D-6D32-C67E-B1BDF6F69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6285" y="-1583"/>
            <a:ext cx="7315200" cy="59658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5781F1-2423-9324-EE02-9EA803834F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465" t="10988" r="34336" b="77666"/>
          <a:stretch/>
        </p:blipFill>
        <p:spPr>
          <a:xfrm>
            <a:off x="6096000" y="4595472"/>
            <a:ext cx="3862332" cy="8273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09EA97-5030-55AD-B284-6A7F93F7252A}"/>
              </a:ext>
            </a:extLst>
          </p:cNvPr>
          <p:cNvSpPr txBox="1"/>
          <p:nvPr/>
        </p:nvSpPr>
        <p:spPr>
          <a:xfrm>
            <a:off x="8725340" y="6123543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 (2023), </a:t>
            </a:r>
            <a:r>
              <a:rPr lang="en-US" i="1" dirty="0" err="1"/>
              <a:t>BioRxiv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783527640"/>
      </p:ext>
    </p:extLst>
  </p:cSld>
  <p:clrMapOvr>
    <a:masterClrMapping/>
  </p:clrMapOvr>
  <p:transition>
    <p:fade/>
  </p:transition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65F8126-F81A-1F43-9A12-F0AB07E483AD}"/>
              </a:ext>
            </a:extLst>
          </p:cNvPr>
          <p:cNvSpPr/>
          <p:nvPr/>
        </p:nvSpPr>
        <p:spPr>
          <a:xfrm>
            <a:off x="4327770" y="4337538"/>
            <a:ext cx="2180492" cy="11723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0482C5-C0FB-9A84-2EAF-62A082968DFA}"/>
              </a:ext>
            </a:extLst>
          </p:cNvPr>
          <p:cNvSpPr txBox="1"/>
          <p:nvPr/>
        </p:nvSpPr>
        <p:spPr>
          <a:xfrm>
            <a:off x="6539948" y="5964311"/>
            <a:ext cx="5652052" cy="954107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1400" b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N. F. Müller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Sebastián 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Duchêne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Deborah A. Williamson, Benjamin 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Howden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Danielle J Ingle “</a:t>
            </a:r>
            <a:r>
              <a:rPr lang="en-US" sz="14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Tracking the horizontal transfer of plasmids in Shigella </a:t>
            </a:r>
            <a:r>
              <a:rPr lang="en-US" sz="1400" i="1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sonnei</a:t>
            </a:r>
            <a:r>
              <a:rPr lang="en-US" sz="14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and Shigella </a:t>
            </a:r>
            <a:r>
              <a:rPr lang="en-US" sz="1400" i="1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flexneri</a:t>
            </a:r>
            <a:r>
              <a:rPr lang="en-US" sz="1400" i="1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 using phylogenetics</a:t>
            </a:r>
            <a:r>
              <a:rPr lang="en-US" sz="1400" dirty="0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” </a:t>
            </a:r>
            <a:r>
              <a:rPr lang="en-US" sz="1400" dirty="0" err="1">
                <a:solidFill>
                  <a:srgbClr val="000000"/>
                </a:solidFill>
                <a:effectLst/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BioRxiv</a:t>
            </a:r>
            <a:r>
              <a:rPr lang="en-US" sz="1400" dirty="0">
                <a:solidFill>
                  <a:srgbClr val="000000"/>
                </a:solidFill>
                <a:latin typeface="Helvetica" pitchFamily="2" charset="0"/>
                <a:ea typeface="Times New Roman" panose="02020603050405020304" pitchFamily="18" charset="0"/>
                <a:cs typeface="Arial" panose="020B0604020202020204" pitchFamily="34" charset="0"/>
              </a:rPr>
              <a:t>, 2022</a:t>
            </a:r>
            <a:endParaRPr lang="en-US" sz="1400" dirty="0">
              <a:solidFill>
                <a:srgbClr val="000000"/>
              </a:solidFill>
              <a:effectLst/>
              <a:latin typeface="Helvetica" pitchFamily="2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E263D46-0156-A4A8-8A38-5613CB36239F}"/>
              </a:ext>
            </a:extLst>
          </p:cNvPr>
          <p:cNvSpPr txBox="1">
            <a:spLocks/>
          </p:cNvSpPr>
          <p:nvPr/>
        </p:nvSpPr>
        <p:spPr>
          <a:xfrm>
            <a:off x="990600" y="149291"/>
            <a:ext cx="10515600" cy="16937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Helvetica" pitchFamily="2" charset="0"/>
              </a:rPr>
              <a:t>Expansion of pSKR100 in the last decade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C31C4-E295-7A32-4C6F-CC279EE2E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1600200"/>
            <a:ext cx="8788400" cy="390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09284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054C5-BEB6-434B-BE6F-E816D1637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6083"/>
            <a:ext cx="10515600" cy="1045834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1680101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19B95-646B-8445-A34B-38D7D0295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reading material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0D751-4772-814B-9EA2-9B9C1C8F5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Coalescent with recombination: </a:t>
            </a:r>
            <a:r>
              <a:rPr lang="en-US" u="sng" dirty="0">
                <a:hlinkClick r:id="rId2" tooltip="Persistent link using digital object identifier"/>
              </a:rPr>
              <a:t>https://doi.org/10.1016/0040-5809(83)90013-8 </a:t>
            </a:r>
            <a:endParaRPr lang="en-US" u="sng" dirty="0"/>
          </a:p>
          <a:p>
            <a:r>
              <a:rPr lang="en-US" dirty="0"/>
              <a:t>Coalescent with gene conversion: </a:t>
            </a:r>
            <a:r>
              <a:rPr lang="en-US" dirty="0">
                <a:hlinkClick r:id="rId3"/>
              </a:rPr>
              <a:t>https://www.genetics.org/content/155/1/451.short</a:t>
            </a:r>
            <a:endParaRPr lang="en-US" dirty="0"/>
          </a:p>
          <a:p>
            <a:r>
              <a:rPr lang="en-US" dirty="0"/>
              <a:t>ARG’s for bacteria: </a:t>
            </a:r>
            <a:r>
              <a:rPr lang="en-US" dirty="0">
                <a:hlinkClick r:id="rId4"/>
              </a:rPr>
              <a:t>https://www.genetics.org/content/205/2/857</a:t>
            </a:r>
            <a:endParaRPr lang="en-US" dirty="0"/>
          </a:p>
          <a:p>
            <a:r>
              <a:rPr lang="en-US" dirty="0"/>
              <a:t>Coalescent with reassortment: </a:t>
            </a:r>
            <a:r>
              <a:rPr lang="en-US" dirty="0">
                <a:hlinkClick r:id="rId5"/>
              </a:rPr>
              <a:t>https://www.pnas.org/content/early/2020/07/02/1918304117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694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1906</TotalTime>
  <Words>3132</Words>
  <Application>Microsoft Macintosh PowerPoint</Application>
  <PresentationFormat>Widescreen</PresentationFormat>
  <Paragraphs>339</Paragraphs>
  <Slides>97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97</vt:i4>
      </vt:variant>
    </vt:vector>
  </HeadingPairs>
  <TitlesOfParts>
    <vt:vector size="102" baseType="lpstr">
      <vt:lpstr>Arial</vt:lpstr>
      <vt:lpstr>Calibri</vt:lpstr>
      <vt:lpstr>Cambria Math</vt:lpstr>
      <vt:lpstr>Helvetica</vt:lpstr>
      <vt:lpstr>Office Theme</vt:lpstr>
      <vt:lpstr>Phylodynamics for recombining pathogens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data: We know who was infected with which pathogen and sequence and when they were sampled</vt:lpstr>
      <vt:lpstr>Phylogenetics allows us to infer the shared ancestral history of the different pathogens</vt:lpstr>
      <vt:lpstr>Phylogenetic trees are formed by population processes and contain information about them</vt:lpstr>
      <vt:lpstr>Bayesian phylogenetics allows us to jointly infer the phylogenetic trees, evolutionary and Demographics models </vt:lpstr>
      <vt:lpstr>Bayesian phylogenetics allows us to jointly infer the phylogenetic trees, evolutionary and Demographics models </vt:lpstr>
      <vt:lpstr>Bayesian phylogenetics allows us to jointly infer the phylogenetic trees, evolutionary and Demographics models </vt:lpstr>
      <vt:lpstr>Exploring the posterior probability distribution using Markov chain Monte Carlo (MCMC)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Different processes to “mix” genetic materials from two parent lineages exist </vt:lpstr>
      <vt:lpstr>The combined genetic material may represent a network and not a tree</vt:lpstr>
      <vt:lpstr>Genetic recombination processes lead to different parts of a genome coding for different histories</vt:lpstr>
      <vt:lpstr>Ways to deal with recombination</vt:lpstr>
      <vt:lpstr>Only use small parts of the genome that code for the same tree.</vt:lpstr>
      <vt:lpstr>Population dynamics can be inferred from individual influenza segments</vt:lpstr>
      <vt:lpstr>Using only part of pathogen genomes reduces time resolution</vt:lpstr>
      <vt:lpstr>Consider different parts of a genome to be independent. (Sometimes correct)</vt:lpstr>
      <vt:lpstr>Species tree inferences typically assume individual parts of the genome to be independent observations of a speciation process</vt:lpstr>
      <vt:lpstr>Just ignore recombination. (Always wrong)</vt:lpstr>
      <vt:lpstr>QUESTIONS?</vt:lpstr>
      <vt:lpstr>To perform inference of phylogenetic networks, we have to introduce a new inference approach</vt:lpstr>
      <vt:lpstr>To infer phylogenetic networks, we need the following</vt:lpstr>
      <vt:lpstr>To infer phylogenetic networks, we need the following</vt:lpstr>
      <vt:lpstr>To infer phylogenetic networks, we need the following</vt:lpstr>
      <vt:lpstr>To explore         of phylogenetic networks, we need to “operate” on the networks</vt:lpstr>
      <vt:lpstr>      can be expressed as the product of tree likelihoods</vt:lpstr>
      <vt:lpstr>models as a coalescent and reassortment/recombination/plasmid transfer process</vt:lpstr>
      <vt:lpstr>models as a coalescent and reassortment/recombination/plasmid transfer process</vt:lpstr>
      <vt:lpstr>The genome of Influenza in organized in several separated segments</vt:lpstr>
      <vt:lpstr>Reassortment leads to a reshuffling of segments from different ancestral lineages</vt:lpstr>
      <vt:lpstr>Reassortment between subtypes can create progenitors with segments that originate from different parents</vt:lpstr>
      <vt:lpstr>Three samples of a hypothetical influenza virus with three segments</vt:lpstr>
      <vt:lpstr>Going back in time, two lineages can share a common ancestor at a rate inverse proportional to Ne</vt:lpstr>
      <vt:lpstr>A lineage can reassort at a rate given by the reassortment rate with each segment having originated from one parental lineage</vt:lpstr>
      <vt:lpstr>More lineage share a common ancestor</vt:lpstr>
      <vt:lpstr>Until all lineage coalescence at the root of the phylogenetic network</vt:lpstr>
      <vt:lpstr>The coalescent with reassortment models a joint coalescent and reassortment process</vt:lpstr>
      <vt:lpstr>The reassortment rate is a backwards in time rate of observing reassortment events</vt:lpstr>
      <vt:lpstr>Bayesian inference allows us to infer the posterior distributions of:</vt:lpstr>
      <vt:lpstr>Bayesian inference allows us to infer the posterior distributions of:</vt:lpstr>
      <vt:lpstr>Bayesian inference allows us to infer the posterior distributions of:</vt:lpstr>
      <vt:lpstr>Bayesian inference allows us to infer the posterior distributions of:</vt:lpstr>
      <vt:lpstr>CoalRe allows inferring reassortment networks, reassortment rates etc. jointly</vt:lpstr>
      <vt:lpstr>Correctly modelling the reassortment process impact precision and reduces bias</vt:lpstr>
      <vt:lpstr>PowerPoint Presentation</vt:lpstr>
      <vt:lpstr>PowerPoint Presentation</vt:lpstr>
      <vt:lpstr>PowerPoint Presentation</vt:lpstr>
      <vt:lpstr>PowerPoint Presentation</vt:lpstr>
      <vt:lpstr>models as a coalescent and reassortment/recombination/plasmid transfer process</vt:lpstr>
      <vt:lpstr>PowerPoint Presentation</vt:lpstr>
      <vt:lpstr>To switch to networks, we conceptually just replace the tree terms with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models as a coalescent and reassortment/recombination/plasmid transfer process</vt:lpstr>
      <vt:lpstr>Ancestral recombination graphs for the coalescent with gene conversion can be inferred in BEAST2 using Bacter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  <vt:lpstr>Some reading material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the evolution of pathogens, site and clock models</dc:title>
  <dc:creator>Mueller, Nicola F</dc:creator>
  <cp:lastModifiedBy>Mueller, Nicola</cp:lastModifiedBy>
  <cp:revision>47</cp:revision>
  <dcterms:created xsi:type="dcterms:W3CDTF">2020-07-05T17:44:26Z</dcterms:created>
  <dcterms:modified xsi:type="dcterms:W3CDTF">2024-07-23T03:20:09Z</dcterms:modified>
</cp:coreProperties>
</file>

<file path=docProps/thumbnail.jpeg>
</file>